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4" r:id="rId25"/>
    <p:sldId id="285" r:id="rId26"/>
    <p:sldId id="286" r:id="rId27"/>
    <p:sldId id="287" r:id="rId28"/>
    <p:sldId id="288" r:id="rId29"/>
    <p:sldId id="289" r:id="rId30"/>
    <p:sldId id="279" r:id="rId31"/>
    <p:sldId id="280" r:id="rId32"/>
    <p:sldId id="281" r:id="rId33"/>
    <p:sldId id="282" r:id="rId34"/>
    <p:sldId id="283"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E35F13-FAE8-4E3D-98D0-6EA2471EE99B}" type="datetimeFigureOut">
              <a:rPr lang="ru-RU" smtClean="0"/>
              <a:t>13.05.2015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907BF-309B-4AFF-9EB7-A4E06A69D4DB}" type="slidenum">
              <a:rPr lang="ru-RU" smtClean="0"/>
              <a:t>‹#›</a:t>
            </a:fld>
            <a:endParaRPr lang="ru-RU"/>
          </a:p>
        </p:txBody>
      </p:sp>
    </p:spTree>
    <p:extLst>
      <p:ext uri="{BB962C8B-B14F-4D97-AF65-F5344CB8AC3E}">
        <p14:creationId xmlns:p14="http://schemas.microsoft.com/office/powerpoint/2010/main" val="1002876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97907BF-309B-4AFF-9EB7-A4E06A69D4DB}" type="slidenum">
              <a:rPr lang="ru-RU" smtClean="0"/>
              <a:t>17</a:t>
            </a:fld>
            <a:endParaRPr lang="ru-RU"/>
          </a:p>
        </p:txBody>
      </p:sp>
    </p:spTree>
    <p:extLst>
      <p:ext uri="{BB962C8B-B14F-4D97-AF65-F5344CB8AC3E}">
        <p14:creationId xmlns:p14="http://schemas.microsoft.com/office/powerpoint/2010/main" val="1115687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97907BF-309B-4AFF-9EB7-A4E06A69D4DB}" type="slidenum">
              <a:rPr lang="ru-RU" smtClean="0"/>
              <a:t>20</a:t>
            </a:fld>
            <a:endParaRPr lang="ru-RU"/>
          </a:p>
        </p:txBody>
      </p:sp>
    </p:spTree>
    <p:extLst>
      <p:ext uri="{BB962C8B-B14F-4D97-AF65-F5344CB8AC3E}">
        <p14:creationId xmlns:p14="http://schemas.microsoft.com/office/powerpoint/2010/main" val="1074921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13.05.2015</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19B0651-EE4F-4900-A07F-96A6BFA9D0F0}"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13.05.2015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13.05.2015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13.05.2015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13.05.2015</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13.05.2015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13.05.2015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13.05.2015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13.05.2015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13.05.2015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13.05.2015</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13.05.2015</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zakon4.rada.gov.ua/laws/show/2456-17"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404664"/>
            <a:ext cx="8352928" cy="3108543"/>
          </a:xfrm>
          <a:prstGeom prst="rect">
            <a:avLst/>
          </a:prstGeom>
        </p:spPr>
        <p:txBody>
          <a:bodyPr wrap="square">
            <a:spAutoFit/>
          </a:bodyPr>
          <a:lstStyle/>
          <a:p>
            <a:pPr algn="just">
              <a:spcAft>
                <a:spcPts val="0"/>
              </a:spcAft>
              <a:tabLst>
                <a:tab pos="306070" algn="l"/>
                <a:tab pos="228600" algn="l"/>
                <a:tab pos="306070" algn="l"/>
                <a:tab pos="342900" algn="l"/>
              </a:tabLst>
            </a:pPr>
            <a:r>
              <a:rPr lang="uk-UA" sz="2800" b="1" dirty="0">
                <a:latin typeface="Times New Roman"/>
                <a:ea typeface="Times New Roman"/>
              </a:rPr>
              <a:t>Тема 8. Місцеві фінанси. – 2 год.</a:t>
            </a:r>
            <a:endParaRPr lang="ru-RU" sz="2800" dirty="0">
              <a:latin typeface="Times New Roman"/>
              <a:ea typeface="Times New Roman"/>
            </a:endParaRPr>
          </a:p>
          <a:p>
            <a:pPr algn="just">
              <a:spcAft>
                <a:spcPts val="0"/>
              </a:spcAft>
              <a:tabLst>
                <a:tab pos="306070" algn="l"/>
              </a:tabLst>
            </a:pPr>
            <a:r>
              <a:rPr lang="en-US" sz="2800" dirty="0">
                <a:latin typeface="Times New Roman"/>
                <a:ea typeface="Times New Roman"/>
              </a:rPr>
              <a:t> </a:t>
            </a:r>
            <a:endParaRPr lang="ru-RU" sz="2800" dirty="0">
              <a:latin typeface="Times New Roman"/>
              <a:ea typeface="Times New Roman"/>
            </a:endParaRPr>
          </a:p>
          <a:p>
            <a:pPr algn="just">
              <a:spcAft>
                <a:spcPts val="0"/>
              </a:spcAft>
              <a:tabLst>
                <a:tab pos="306070" algn="l"/>
              </a:tabLst>
            </a:pPr>
            <a:r>
              <a:rPr lang="uk-UA" sz="2800" dirty="0">
                <a:latin typeface="Times New Roman"/>
                <a:ea typeface="Times New Roman"/>
              </a:rPr>
              <a:t>1. Сутність місцевих фінансів та причини появи.</a:t>
            </a:r>
            <a:endParaRPr lang="ru-RU" sz="2800" dirty="0">
              <a:latin typeface="Times New Roman"/>
              <a:ea typeface="Times New Roman"/>
            </a:endParaRPr>
          </a:p>
          <a:p>
            <a:pPr algn="just">
              <a:spcAft>
                <a:spcPts val="0"/>
              </a:spcAft>
              <a:tabLst>
                <a:tab pos="306070" algn="l"/>
              </a:tabLst>
            </a:pPr>
            <a:r>
              <a:rPr lang="uk-UA" sz="2800" dirty="0">
                <a:latin typeface="Times New Roman"/>
                <a:ea typeface="Times New Roman"/>
              </a:rPr>
              <a:t>2. Функції місцевих фінансів.</a:t>
            </a:r>
            <a:endParaRPr lang="ru-RU" sz="2800" dirty="0">
              <a:latin typeface="Times New Roman"/>
              <a:ea typeface="Times New Roman"/>
            </a:endParaRPr>
          </a:p>
          <a:p>
            <a:pPr algn="just">
              <a:spcAft>
                <a:spcPts val="0"/>
              </a:spcAft>
              <a:tabLst>
                <a:tab pos="306070" algn="l"/>
              </a:tabLst>
            </a:pPr>
            <a:r>
              <a:rPr lang="uk-UA" sz="2800" dirty="0">
                <a:latin typeface="Times New Roman"/>
                <a:ea typeface="Times New Roman"/>
              </a:rPr>
              <a:t>3. Місцевий бюджет, його склад доходів та видатків.</a:t>
            </a:r>
            <a:endParaRPr lang="ru-RU" sz="2800" dirty="0">
              <a:latin typeface="Times New Roman"/>
              <a:ea typeface="Times New Roman"/>
            </a:endParaRPr>
          </a:p>
          <a:p>
            <a:pPr algn="just">
              <a:spcAft>
                <a:spcPts val="0"/>
              </a:spcAft>
              <a:tabLst>
                <a:tab pos="306070" algn="l"/>
              </a:tabLst>
            </a:pPr>
            <a:r>
              <a:rPr lang="uk-UA" sz="2800" dirty="0">
                <a:latin typeface="Times New Roman"/>
                <a:ea typeface="Times New Roman"/>
              </a:rPr>
              <a:t>4. Територіальна громада: поняття, функції, роль, правовий статус.</a:t>
            </a:r>
            <a:endParaRPr lang="ru-RU" sz="2800" dirty="0">
              <a:effectLst/>
              <a:latin typeface="Times New Roman"/>
              <a:ea typeface="Times New Roman"/>
            </a:endParaRPr>
          </a:p>
        </p:txBody>
      </p:sp>
    </p:spTree>
    <p:extLst>
      <p:ext uri="{BB962C8B-B14F-4D97-AF65-F5344CB8AC3E}">
        <p14:creationId xmlns:p14="http://schemas.microsoft.com/office/powerpoint/2010/main" val="2778757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568952" cy="3785652"/>
          </a:xfrm>
          <a:prstGeom prst="rect">
            <a:avLst/>
          </a:prstGeom>
        </p:spPr>
        <p:txBody>
          <a:bodyPr wrap="square">
            <a:spAutoFit/>
          </a:bodyPr>
          <a:lstStyle/>
          <a:p>
            <a:pPr algn="just">
              <a:spcAft>
                <a:spcPts val="0"/>
              </a:spcAft>
              <a:tabLst>
                <a:tab pos="306070" algn="l"/>
              </a:tabLst>
            </a:pPr>
            <a:r>
              <a:rPr lang="ru-RU" dirty="0">
                <a:latin typeface="Times New Roman"/>
                <a:ea typeface="Times New Roman"/>
              </a:rPr>
              <a:t> </a:t>
            </a:r>
            <a:r>
              <a:rPr lang="uk-UA" sz="2400" b="1" dirty="0">
                <a:latin typeface="Times New Roman"/>
                <a:ea typeface="Times New Roman"/>
              </a:rPr>
              <a:t>Фінанси місцевих органів влади як система</a:t>
            </a:r>
            <a:r>
              <a:rPr lang="uk-UA" sz="2400" dirty="0">
                <a:latin typeface="Times New Roman"/>
                <a:ea typeface="Times New Roman"/>
              </a:rPr>
              <a:t> включають у себе </a:t>
            </a:r>
            <a:r>
              <a:rPr lang="uk-UA" sz="2400" b="1" dirty="0">
                <a:latin typeface="Times New Roman"/>
                <a:ea typeface="Times New Roman"/>
              </a:rPr>
              <a:t>сім основних взаємопов’язаних структурних елементів:</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dirty="0">
                <a:latin typeface="Times New Roman"/>
                <a:ea typeface="Times New Roman"/>
              </a:rPr>
              <a:t>видатки;</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dirty="0">
                <a:latin typeface="Times New Roman"/>
                <a:ea typeface="Times New Roman"/>
              </a:rPr>
              <a:t>доходи;</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dirty="0">
                <a:latin typeface="Times New Roman"/>
                <a:ea typeface="Times New Roman"/>
              </a:rPr>
              <a:t>способи формування доходів; </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dirty="0">
                <a:latin typeface="Times New Roman"/>
                <a:ea typeface="Times New Roman"/>
              </a:rPr>
              <a:t>інститути системи; </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dirty="0">
                <a:latin typeface="Times New Roman"/>
                <a:ea typeface="Times New Roman"/>
              </a:rPr>
              <a:t>суб’єкти системи;</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dirty="0">
                <a:latin typeface="Times New Roman"/>
                <a:ea typeface="Times New Roman"/>
              </a:rPr>
              <a:t>об’єкти системи;  </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dirty="0">
                <a:latin typeface="Times New Roman"/>
                <a:ea typeface="Times New Roman"/>
              </a:rPr>
              <a:t>відносини між суб’єкти системи, системою та іншими ланками фінансової системи держави взагалі  (табл. 1.1).</a:t>
            </a:r>
            <a:endParaRPr lang="ru-RU" sz="2400" dirty="0">
              <a:effectLst/>
              <a:latin typeface="Times New Roman"/>
              <a:ea typeface="Times New Roman"/>
            </a:endParaRPr>
          </a:p>
        </p:txBody>
      </p:sp>
    </p:spTree>
    <p:extLst>
      <p:ext uri="{BB962C8B-B14F-4D97-AF65-F5344CB8AC3E}">
        <p14:creationId xmlns:p14="http://schemas.microsoft.com/office/powerpoint/2010/main" val="3348014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260648"/>
            <a:ext cx="8856984" cy="6597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7968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9"/>
            <a:ext cx="8496944" cy="6247864"/>
          </a:xfrm>
          <a:prstGeom prst="rect">
            <a:avLst/>
          </a:prstGeom>
        </p:spPr>
        <p:txBody>
          <a:bodyPr wrap="square">
            <a:spAutoFit/>
          </a:bodyPr>
          <a:lstStyle/>
          <a:p>
            <a:pPr algn="just">
              <a:spcAft>
                <a:spcPts val="0"/>
              </a:spcAft>
              <a:tabLst>
                <a:tab pos="306070" algn="l"/>
              </a:tabLst>
            </a:pPr>
            <a:r>
              <a:rPr lang="uk-UA" sz="2000" b="1" i="1" dirty="0">
                <a:latin typeface="Times New Roman"/>
                <a:ea typeface="Times New Roman"/>
              </a:rPr>
              <a:t>Головним елементом фінансів місцевих</a:t>
            </a:r>
            <a:r>
              <a:rPr lang="uk-UA" sz="2000" dirty="0">
                <a:latin typeface="Times New Roman"/>
                <a:ea typeface="Times New Roman"/>
              </a:rPr>
              <a:t> органів влади є </a:t>
            </a:r>
            <a:r>
              <a:rPr lang="uk-UA" sz="2000" b="1" dirty="0">
                <a:latin typeface="Times New Roman"/>
                <a:ea typeface="Times New Roman"/>
              </a:rPr>
              <a:t>видатки.</a:t>
            </a:r>
            <a:r>
              <a:rPr lang="uk-UA" sz="2000" dirty="0">
                <a:latin typeface="Times New Roman"/>
                <a:ea typeface="Times New Roman"/>
              </a:rPr>
              <a:t> </a:t>
            </a:r>
            <a:r>
              <a:rPr lang="uk-UA" sz="2000" i="1" dirty="0">
                <a:latin typeface="Times New Roman"/>
                <a:ea typeface="Times New Roman"/>
              </a:rPr>
              <a:t>Видатки є точним відображенням функцій і завдань, що покладаються на місцеву владу.</a:t>
            </a:r>
            <a:endParaRPr lang="ru-RU" sz="2000" dirty="0">
              <a:latin typeface="Times New Roman"/>
              <a:ea typeface="Times New Roman"/>
            </a:endParaRPr>
          </a:p>
          <a:p>
            <a:pPr algn="just">
              <a:spcAft>
                <a:spcPts val="0"/>
              </a:spcAft>
              <a:tabLst>
                <a:tab pos="306070" algn="l"/>
              </a:tabLst>
            </a:pPr>
            <a:r>
              <a:rPr lang="uk-UA" sz="2000" b="1" dirty="0">
                <a:latin typeface="Times New Roman"/>
                <a:ea typeface="Times New Roman"/>
              </a:rPr>
              <a:t>Видатки місцевих</a:t>
            </a:r>
            <a:r>
              <a:rPr lang="uk-UA" sz="2000" dirty="0">
                <a:latin typeface="Times New Roman"/>
                <a:ea typeface="Times New Roman"/>
              </a:rPr>
              <a:t> органів влади, залежно від їхніх завдань, поділяються на декілька функціональних видів:</a:t>
            </a:r>
            <a:endParaRPr lang="ru-RU" sz="2000" dirty="0">
              <a:latin typeface="Times New Roman"/>
              <a:ea typeface="Times New Roman"/>
            </a:endParaRPr>
          </a:p>
          <a:p>
            <a:pPr marL="0" lvl="1" algn="just">
              <a:spcAft>
                <a:spcPts val="0"/>
              </a:spcAft>
              <a:buFont typeface="Times New Roman"/>
              <a:buChar char="-"/>
              <a:tabLst>
                <a:tab pos="306070" algn="l"/>
                <a:tab pos="929640" algn="l"/>
              </a:tabLst>
            </a:pPr>
            <a:r>
              <a:rPr lang="uk-UA" sz="2000" i="1" dirty="0">
                <a:latin typeface="Times New Roman"/>
                <a:ea typeface="Times New Roman"/>
              </a:rPr>
              <a:t>обов’язкові видатки:</a:t>
            </a:r>
            <a:r>
              <a:rPr lang="uk-UA" sz="2000" dirty="0">
                <a:latin typeface="Times New Roman"/>
                <a:ea typeface="Times New Roman"/>
              </a:rPr>
              <a:t> </a:t>
            </a:r>
            <a:r>
              <a:rPr lang="uk-UA" sz="2000" dirty="0" err="1">
                <a:latin typeface="Times New Roman"/>
                <a:ea typeface="Times New Roman"/>
              </a:rPr>
              <a:t>видатки</a:t>
            </a:r>
            <a:r>
              <a:rPr lang="uk-UA" sz="2000" dirty="0">
                <a:latin typeface="Times New Roman"/>
                <a:ea typeface="Times New Roman"/>
              </a:rPr>
              <a:t>, спрямовані на виконання обов’язкових завдань, які  покладаються на всі органи місцевої влади з метою забезпечення певних стандартів послуг у масштабах всієї країни. До обов’язкових видатків належать також видатки місцевих органів влади, пов’язані з їхніми борговими зобов’язаннями за кредитами та позиками;</a:t>
            </a:r>
            <a:endParaRPr lang="ru-RU" sz="2000" dirty="0">
              <a:latin typeface="Times New Roman"/>
              <a:ea typeface="Times New Roman"/>
            </a:endParaRPr>
          </a:p>
          <a:p>
            <a:pPr marL="0" lvl="1" algn="just">
              <a:spcAft>
                <a:spcPts val="0"/>
              </a:spcAft>
              <a:buFont typeface="Times New Roman"/>
              <a:buChar char="-"/>
              <a:tabLst>
                <a:tab pos="306070" algn="l"/>
                <a:tab pos="929640" algn="l"/>
              </a:tabLst>
            </a:pPr>
            <a:r>
              <a:rPr lang="uk-UA" sz="2000" dirty="0">
                <a:latin typeface="Times New Roman"/>
                <a:ea typeface="Times New Roman"/>
              </a:rPr>
              <a:t>видатки, що здійснюються для реалізації завдань у межах власної компетенції, а також так званих добровільних або</a:t>
            </a:r>
            <a:r>
              <a:rPr lang="uk-UA" sz="2000" i="1" dirty="0">
                <a:latin typeface="Times New Roman"/>
                <a:ea typeface="Times New Roman"/>
              </a:rPr>
              <a:t> факультативних</a:t>
            </a:r>
            <a:r>
              <a:rPr lang="uk-UA" sz="2000" dirty="0">
                <a:latin typeface="Times New Roman"/>
                <a:ea typeface="Times New Roman"/>
              </a:rPr>
              <a:t> обов’язків;</a:t>
            </a:r>
            <a:endParaRPr lang="ru-RU" sz="2000" dirty="0">
              <a:latin typeface="Times New Roman"/>
              <a:ea typeface="Times New Roman"/>
            </a:endParaRPr>
          </a:p>
          <a:p>
            <a:pPr marL="0" lvl="1" algn="just">
              <a:spcAft>
                <a:spcPts val="0"/>
              </a:spcAft>
              <a:buFont typeface="Times New Roman"/>
              <a:buChar char="-"/>
              <a:tabLst>
                <a:tab pos="306070" algn="l"/>
                <a:tab pos="929640" algn="l"/>
              </a:tabLst>
            </a:pPr>
            <a:r>
              <a:rPr lang="uk-UA" sz="2000" i="1" dirty="0">
                <a:latin typeface="Times New Roman"/>
                <a:ea typeface="Times New Roman"/>
              </a:rPr>
              <a:t>видатки для реалізації делегованих</a:t>
            </a:r>
            <a:r>
              <a:rPr lang="uk-UA" sz="2000" dirty="0">
                <a:latin typeface="Times New Roman"/>
                <a:ea typeface="Times New Roman"/>
              </a:rPr>
              <a:t> (доручених) центральною владою завдань;</a:t>
            </a:r>
            <a:endParaRPr lang="ru-RU" sz="2000" dirty="0">
              <a:latin typeface="Times New Roman"/>
              <a:ea typeface="Times New Roman"/>
            </a:endParaRPr>
          </a:p>
          <a:p>
            <a:pPr marL="0" lvl="1" algn="just">
              <a:spcAft>
                <a:spcPts val="0"/>
              </a:spcAft>
              <a:tabLst>
                <a:tab pos="306070" algn="l"/>
                <a:tab pos="929640" algn="l"/>
              </a:tabLst>
            </a:pPr>
            <a:r>
              <a:rPr lang="uk-UA" sz="2000" dirty="0">
                <a:latin typeface="Times New Roman"/>
                <a:ea typeface="Times New Roman"/>
              </a:rPr>
              <a:t>Крім функціонального поділу, є поділ видатків відповідно до їхнього </a:t>
            </a:r>
            <a:r>
              <a:rPr lang="uk-UA" sz="2000" i="1" dirty="0">
                <a:latin typeface="Times New Roman"/>
                <a:ea typeface="Times New Roman"/>
              </a:rPr>
              <a:t>економічного призначення.</a:t>
            </a:r>
            <a:r>
              <a:rPr lang="uk-UA" sz="2000" dirty="0">
                <a:latin typeface="Times New Roman"/>
                <a:ea typeface="Times New Roman"/>
              </a:rPr>
              <a:t> У зв’язку з цим законодавством більшості країн вирізняє дві великі групи видатків:</a:t>
            </a:r>
            <a:endParaRPr lang="ru-RU" sz="2000" dirty="0">
              <a:latin typeface="Times New Roman"/>
              <a:ea typeface="Times New Roman"/>
            </a:endParaRPr>
          </a:p>
          <a:p>
            <a:pPr algn="just">
              <a:spcAft>
                <a:spcPts val="0"/>
              </a:spcAft>
              <a:tabLst>
                <a:tab pos="306070" algn="l"/>
              </a:tabLst>
            </a:pPr>
            <a:r>
              <a:rPr lang="uk-UA" sz="2000" dirty="0">
                <a:latin typeface="Times New Roman"/>
                <a:ea typeface="Times New Roman"/>
              </a:rPr>
              <a:t>* </a:t>
            </a:r>
            <a:r>
              <a:rPr lang="uk-UA" sz="2000" i="1" dirty="0">
                <a:latin typeface="Times New Roman"/>
                <a:ea typeface="Times New Roman"/>
              </a:rPr>
              <a:t>поточні (адміністративні) видатки;</a:t>
            </a:r>
            <a:endParaRPr lang="ru-RU" sz="2000" i="1" dirty="0">
              <a:latin typeface="Times New Roman"/>
              <a:ea typeface="Times New Roman"/>
            </a:endParaRPr>
          </a:p>
          <a:p>
            <a:pPr algn="just">
              <a:spcAft>
                <a:spcPts val="0"/>
              </a:spcAft>
              <a:tabLst>
                <a:tab pos="306070" algn="l"/>
              </a:tabLst>
            </a:pPr>
            <a:r>
              <a:rPr lang="uk-UA" sz="2000" i="1" dirty="0">
                <a:latin typeface="Times New Roman"/>
                <a:ea typeface="Times New Roman"/>
              </a:rPr>
              <a:t>* капітальні (інвестиційні) видатки.</a:t>
            </a:r>
            <a:endParaRPr lang="ru-RU" sz="2000" i="1" dirty="0">
              <a:effectLst/>
              <a:latin typeface="Times New Roman"/>
              <a:ea typeface="Times New Roman"/>
            </a:endParaRPr>
          </a:p>
        </p:txBody>
      </p:sp>
    </p:spTree>
    <p:extLst>
      <p:ext uri="{BB962C8B-B14F-4D97-AF65-F5344CB8AC3E}">
        <p14:creationId xmlns:p14="http://schemas.microsoft.com/office/powerpoint/2010/main" val="3610762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640960" cy="6278642"/>
          </a:xfrm>
          <a:prstGeom prst="rect">
            <a:avLst/>
          </a:prstGeom>
        </p:spPr>
        <p:txBody>
          <a:bodyPr wrap="square">
            <a:spAutoFit/>
          </a:bodyPr>
          <a:lstStyle/>
          <a:p>
            <a:pPr algn="just">
              <a:spcAft>
                <a:spcPts val="0"/>
              </a:spcAft>
            </a:pPr>
            <a:r>
              <a:rPr lang="ru-RU" sz="2400" b="1" dirty="0" err="1">
                <a:latin typeface="Times New Roman"/>
                <a:ea typeface="Times New Roman"/>
              </a:rPr>
              <a:t>Стаття</a:t>
            </a:r>
            <a:r>
              <a:rPr lang="ru-RU" sz="2400" b="1" dirty="0">
                <a:latin typeface="Times New Roman"/>
                <a:ea typeface="Times New Roman"/>
              </a:rPr>
              <a:t> 10. </a:t>
            </a:r>
            <a:r>
              <a:rPr lang="ru-RU" sz="2400" b="1" dirty="0" err="1">
                <a:latin typeface="Times New Roman"/>
                <a:ea typeface="Times New Roman"/>
              </a:rPr>
              <a:t>Класифікація</a:t>
            </a:r>
            <a:r>
              <a:rPr lang="ru-RU" sz="2400" b="1" dirty="0">
                <a:latin typeface="Times New Roman"/>
                <a:ea typeface="Times New Roman"/>
              </a:rPr>
              <a:t> </a:t>
            </a:r>
            <a:r>
              <a:rPr lang="ru-RU" sz="2400" b="1" dirty="0" err="1">
                <a:latin typeface="Times New Roman"/>
                <a:ea typeface="Times New Roman"/>
              </a:rPr>
              <a:t>видатків</a:t>
            </a:r>
            <a:r>
              <a:rPr lang="ru-RU" sz="2400" b="1" dirty="0">
                <a:latin typeface="Times New Roman"/>
                <a:ea typeface="Times New Roman"/>
              </a:rPr>
              <a:t> та </a:t>
            </a:r>
            <a:r>
              <a:rPr lang="ru-RU" sz="2400" b="1" dirty="0" err="1">
                <a:latin typeface="Times New Roman"/>
                <a:ea typeface="Times New Roman"/>
              </a:rPr>
              <a:t>кредитування</a:t>
            </a:r>
            <a:r>
              <a:rPr lang="ru-RU" sz="2400" b="1" dirty="0">
                <a:latin typeface="Times New Roman"/>
                <a:ea typeface="Times New Roman"/>
              </a:rPr>
              <a:t> бюджету </a:t>
            </a:r>
          </a:p>
          <a:p>
            <a:pPr algn="just">
              <a:spcAft>
                <a:spcPts val="0"/>
              </a:spcAft>
            </a:pPr>
            <a:endParaRPr lang="en-US" sz="2400" b="1" dirty="0" smtClean="0">
              <a:latin typeface="Times New Roman"/>
              <a:ea typeface="Times New Roman"/>
            </a:endParaRPr>
          </a:p>
          <a:p>
            <a:pPr algn="just">
              <a:spcAft>
                <a:spcPts val="0"/>
              </a:spcAft>
            </a:pPr>
            <a:r>
              <a:rPr lang="ru-RU" sz="2400" b="1" dirty="0" smtClean="0">
                <a:latin typeface="Times New Roman"/>
                <a:ea typeface="Times New Roman"/>
              </a:rPr>
              <a:t>1</a:t>
            </a:r>
            <a:r>
              <a:rPr lang="ru-RU" sz="2400" b="1" dirty="0">
                <a:latin typeface="Times New Roman"/>
                <a:ea typeface="Times New Roman"/>
              </a:rPr>
              <a:t>. </a:t>
            </a:r>
            <a:r>
              <a:rPr lang="ru-RU" sz="2400" b="1" dirty="0" err="1">
                <a:latin typeface="Times New Roman"/>
                <a:ea typeface="Times New Roman"/>
              </a:rPr>
              <a:t>Видатки</a:t>
            </a:r>
            <a:r>
              <a:rPr lang="ru-RU" sz="2400" b="1" dirty="0">
                <a:latin typeface="Times New Roman"/>
                <a:ea typeface="Times New Roman"/>
              </a:rPr>
              <a:t> та </a:t>
            </a:r>
            <a:r>
              <a:rPr lang="ru-RU" sz="2400" b="1" dirty="0" err="1">
                <a:latin typeface="Times New Roman"/>
                <a:ea typeface="Times New Roman"/>
              </a:rPr>
              <a:t>кредитування</a:t>
            </a:r>
            <a:r>
              <a:rPr lang="ru-RU" sz="2400" b="1" dirty="0">
                <a:latin typeface="Times New Roman"/>
                <a:ea typeface="Times New Roman"/>
              </a:rPr>
              <a:t> бюджету </a:t>
            </a:r>
            <a:r>
              <a:rPr lang="ru-RU" sz="2400" b="1" dirty="0" err="1">
                <a:latin typeface="Times New Roman"/>
                <a:ea typeface="Times New Roman"/>
              </a:rPr>
              <a:t>класифікуються</a:t>
            </a:r>
            <a:r>
              <a:rPr lang="ru-RU" sz="2400" b="1" dirty="0">
                <a:latin typeface="Times New Roman"/>
                <a:ea typeface="Times New Roman"/>
              </a:rPr>
              <a:t> за: </a:t>
            </a:r>
            <a:endParaRPr lang="ru-RU" sz="2400" dirty="0">
              <a:latin typeface="Times New Roman"/>
              <a:ea typeface="Times New Roman"/>
            </a:endParaRPr>
          </a:p>
          <a:p>
            <a:pPr algn="just">
              <a:spcAft>
                <a:spcPts val="0"/>
              </a:spcAft>
            </a:pPr>
            <a:r>
              <a:rPr lang="ru-RU" sz="2400" dirty="0">
                <a:latin typeface="Times New Roman"/>
                <a:ea typeface="Times New Roman"/>
              </a:rPr>
              <a:t>1) </a:t>
            </a:r>
            <a:r>
              <a:rPr lang="ru-RU" sz="2400" dirty="0" err="1">
                <a:latin typeface="Times New Roman"/>
                <a:ea typeface="Times New Roman"/>
              </a:rPr>
              <a:t>бюджетними</a:t>
            </a:r>
            <a:r>
              <a:rPr lang="ru-RU" sz="2400" dirty="0">
                <a:latin typeface="Times New Roman"/>
                <a:ea typeface="Times New Roman"/>
              </a:rPr>
              <a:t> </a:t>
            </a:r>
            <a:r>
              <a:rPr lang="ru-RU" sz="2400" dirty="0" err="1">
                <a:latin typeface="Times New Roman"/>
                <a:ea typeface="Times New Roman"/>
              </a:rPr>
              <a:t>програмами</a:t>
            </a:r>
            <a:r>
              <a:rPr lang="ru-RU" sz="2400" dirty="0">
                <a:latin typeface="Times New Roman"/>
                <a:ea typeface="Times New Roman"/>
              </a:rPr>
              <a:t> (</a:t>
            </a:r>
            <a:r>
              <a:rPr lang="ru-RU" sz="2400" dirty="0" err="1">
                <a:latin typeface="Times New Roman"/>
                <a:ea typeface="Times New Roman"/>
              </a:rPr>
              <a:t>програмна</a:t>
            </a:r>
            <a:r>
              <a:rPr lang="ru-RU" sz="2400" dirty="0">
                <a:latin typeface="Times New Roman"/>
                <a:ea typeface="Times New Roman"/>
              </a:rPr>
              <a:t> </a:t>
            </a:r>
            <a:r>
              <a:rPr lang="ru-RU" sz="2400" dirty="0" err="1">
                <a:latin typeface="Times New Roman"/>
                <a:ea typeface="Times New Roman"/>
              </a:rPr>
              <a:t>класифікація</a:t>
            </a:r>
            <a:r>
              <a:rPr lang="ru-RU" sz="2400" dirty="0">
                <a:latin typeface="Times New Roman"/>
                <a:ea typeface="Times New Roman"/>
              </a:rPr>
              <a:t> </a:t>
            </a:r>
            <a:r>
              <a:rPr lang="ru-RU" sz="2400" dirty="0" err="1">
                <a:latin typeface="Times New Roman"/>
                <a:ea typeface="Times New Roman"/>
              </a:rPr>
              <a:t>видатків</a:t>
            </a:r>
            <a:r>
              <a:rPr lang="ru-RU" sz="2400" dirty="0">
                <a:latin typeface="Times New Roman"/>
                <a:ea typeface="Times New Roman"/>
              </a:rPr>
              <a:t> та </a:t>
            </a:r>
            <a:r>
              <a:rPr lang="ru-RU" sz="2400" dirty="0" err="1">
                <a:latin typeface="Times New Roman"/>
                <a:ea typeface="Times New Roman"/>
              </a:rPr>
              <a:t>кредитування</a:t>
            </a:r>
            <a:r>
              <a:rPr lang="ru-RU" sz="2400" dirty="0">
                <a:latin typeface="Times New Roman"/>
                <a:ea typeface="Times New Roman"/>
              </a:rPr>
              <a:t> бюджету); </a:t>
            </a:r>
          </a:p>
          <a:p>
            <a:pPr algn="just">
              <a:spcAft>
                <a:spcPts val="0"/>
              </a:spcAft>
            </a:pPr>
            <a:r>
              <a:rPr lang="ru-RU" sz="2400" dirty="0">
                <a:latin typeface="Times New Roman"/>
                <a:ea typeface="Times New Roman"/>
              </a:rPr>
              <a:t>2) </a:t>
            </a:r>
            <a:r>
              <a:rPr lang="ru-RU" sz="2400" dirty="0" err="1">
                <a:latin typeface="Times New Roman"/>
                <a:ea typeface="Times New Roman"/>
              </a:rPr>
              <a:t>ознакою</a:t>
            </a:r>
            <a:r>
              <a:rPr lang="ru-RU" sz="2400" dirty="0">
                <a:latin typeface="Times New Roman"/>
                <a:ea typeface="Times New Roman"/>
              </a:rPr>
              <a:t> головного </a:t>
            </a:r>
            <a:r>
              <a:rPr lang="ru-RU" sz="2400" dirty="0" err="1">
                <a:latin typeface="Times New Roman"/>
                <a:ea typeface="Times New Roman"/>
              </a:rPr>
              <a:t>розпорядника</a:t>
            </a:r>
            <a:r>
              <a:rPr lang="ru-RU" sz="2400" dirty="0">
                <a:latin typeface="Times New Roman"/>
                <a:ea typeface="Times New Roman"/>
              </a:rPr>
              <a:t> </a:t>
            </a:r>
            <a:r>
              <a:rPr lang="ru-RU" sz="2400" dirty="0" err="1">
                <a:latin typeface="Times New Roman"/>
                <a:ea typeface="Times New Roman"/>
              </a:rPr>
              <a:t>бюджетних</a:t>
            </a:r>
            <a:r>
              <a:rPr lang="ru-RU" sz="2400" dirty="0">
                <a:latin typeface="Times New Roman"/>
                <a:ea typeface="Times New Roman"/>
              </a:rPr>
              <a:t> </a:t>
            </a:r>
            <a:r>
              <a:rPr lang="ru-RU" sz="2400" dirty="0" err="1">
                <a:latin typeface="Times New Roman"/>
                <a:ea typeface="Times New Roman"/>
              </a:rPr>
              <a:t>коштів</a:t>
            </a:r>
            <a:r>
              <a:rPr lang="ru-RU" sz="2400" dirty="0">
                <a:latin typeface="Times New Roman"/>
                <a:ea typeface="Times New Roman"/>
              </a:rPr>
              <a:t> (</a:t>
            </a:r>
            <a:r>
              <a:rPr lang="ru-RU" sz="2400" dirty="0" err="1">
                <a:latin typeface="Times New Roman"/>
                <a:ea typeface="Times New Roman"/>
              </a:rPr>
              <a:t>відомча</a:t>
            </a:r>
            <a:r>
              <a:rPr lang="ru-RU" sz="2400" dirty="0">
                <a:latin typeface="Times New Roman"/>
                <a:ea typeface="Times New Roman"/>
              </a:rPr>
              <a:t> </a:t>
            </a:r>
            <a:r>
              <a:rPr lang="ru-RU" sz="2400" dirty="0" err="1">
                <a:latin typeface="Times New Roman"/>
                <a:ea typeface="Times New Roman"/>
              </a:rPr>
              <a:t>класифікація</a:t>
            </a:r>
            <a:r>
              <a:rPr lang="ru-RU" sz="2400" dirty="0">
                <a:latin typeface="Times New Roman"/>
                <a:ea typeface="Times New Roman"/>
              </a:rPr>
              <a:t> </a:t>
            </a:r>
            <a:r>
              <a:rPr lang="ru-RU" sz="2400" dirty="0" err="1">
                <a:latin typeface="Times New Roman"/>
                <a:ea typeface="Times New Roman"/>
              </a:rPr>
              <a:t>видатків</a:t>
            </a:r>
            <a:r>
              <a:rPr lang="ru-RU" sz="2400" dirty="0">
                <a:latin typeface="Times New Roman"/>
                <a:ea typeface="Times New Roman"/>
              </a:rPr>
              <a:t> та </a:t>
            </a:r>
            <a:r>
              <a:rPr lang="ru-RU" sz="2400" dirty="0" err="1">
                <a:latin typeface="Times New Roman"/>
                <a:ea typeface="Times New Roman"/>
              </a:rPr>
              <a:t>кредитування</a:t>
            </a:r>
            <a:r>
              <a:rPr lang="ru-RU" sz="2400" dirty="0">
                <a:latin typeface="Times New Roman"/>
                <a:ea typeface="Times New Roman"/>
              </a:rPr>
              <a:t> бюджету); </a:t>
            </a:r>
          </a:p>
          <a:p>
            <a:pPr algn="just">
              <a:spcAft>
                <a:spcPts val="0"/>
              </a:spcAft>
            </a:pPr>
            <a:r>
              <a:rPr lang="ru-RU" sz="2400" dirty="0">
                <a:latin typeface="Times New Roman"/>
                <a:ea typeface="Times New Roman"/>
              </a:rPr>
              <a:t>3) </a:t>
            </a:r>
            <a:r>
              <a:rPr lang="ru-RU" sz="2400" dirty="0" err="1">
                <a:latin typeface="Times New Roman"/>
                <a:ea typeface="Times New Roman"/>
              </a:rPr>
              <a:t>функціями</a:t>
            </a:r>
            <a:r>
              <a:rPr lang="ru-RU" sz="2400" dirty="0">
                <a:latin typeface="Times New Roman"/>
                <a:ea typeface="Times New Roman"/>
              </a:rPr>
              <a:t>, з </a:t>
            </a:r>
            <a:r>
              <a:rPr lang="ru-RU" sz="2400" dirty="0" err="1">
                <a:latin typeface="Times New Roman"/>
                <a:ea typeface="Times New Roman"/>
              </a:rPr>
              <a:t>виконанням</a:t>
            </a:r>
            <a:r>
              <a:rPr lang="ru-RU" sz="2400" dirty="0">
                <a:latin typeface="Times New Roman"/>
                <a:ea typeface="Times New Roman"/>
              </a:rPr>
              <a:t> </a:t>
            </a:r>
            <a:r>
              <a:rPr lang="ru-RU" sz="2400" dirty="0" err="1">
                <a:latin typeface="Times New Roman"/>
                <a:ea typeface="Times New Roman"/>
              </a:rPr>
              <a:t>яких</a:t>
            </a:r>
            <a:r>
              <a:rPr lang="ru-RU" sz="2400" dirty="0">
                <a:latin typeface="Times New Roman"/>
                <a:ea typeface="Times New Roman"/>
              </a:rPr>
              <a:t> </a:t>
            </a:r>
            <a:r>
              <a:rPr lang="ru-RU" sz="2400" dirty="0" err="1">
                <a:latin typeface="Times New Roman"/>
                <a:ea typeface="Times New Roman"/>
              </a:rPr>
              <a:t>пов'язані</a:t>
            </a:r>
            <a:r>
              <a:rPr lang="ru-RU" sz="2400" dirty="0">
                <a:latin typeface="Times New Roman"/>
                <a:ea typeface="Times New Roman"/>
              </a:rPr>
              <a:t> </a:t>
            </a:r>
            <a:r>
              <a:rPr lang="ru-RU" sz="2400" dirty="0" err="1">
                <a:latin typeface="Times New Roman"/>
                <a:ea typeface="Times New Roman"/>
              </a:rPr>
              <a:t>видатки</a:t>
            </a:r>
            <a:r>
              <a:rPr lang="ru-RU" sz="2400" dirty="0">
                <a:latin typeface="Times New Roman"/>
                <a:ea typeface="Times New Roman"/>
              </a:rPr>
              <a:t> та </a:t>
            </a:r>
            <a:r>
              <a:rPr lang="ru-RU" sz="2400" dirty="0" err="1">
                <a:latin typeface="Times New Roman"/>
                <a:ea typeface="Times New Roman"/>
              </a:rPr>
              <a:t>кредитування</a:t>
            </a:r>
            <a:r>
              <a:rPr lang="ru-RU" sz="2400" dirty="0">
                <a:latin typeface="Times New Roman"/>
                <a:ea typeface="Times New Roman"/>
              </a:rPr>
              <a:t> бюджету (</a:t>
            </a:r>
            <a:r>
              <a:rPr lang="ru-RU" sz="2400" dirty="0" err="1">
                <a:latin typeface="Times New Roman"/>
                <a:ea typeface="Times New Roman"/>
              </a:rPr>
              <a:t>функціональна</a:t>
            </a:r>
            <a:r>
              <a:rPr lang="ru-RU" sz="2400" dirty="0">
                <a:latin typeface="Times New Roman"/>
                <a:ea typeface="Times New Roman"/>
              </a:rPr>
              <a:t> </a:t>
            </a:r>
            <a:r>
              <a:rPr lang="ru-RU" sz="2400" dirty="0" err="1">
                <a:latin typeface="Times New Roman"/>
                <a:ea typeface="Times New Roman"/>
              </a:rPr>
              <a:t>класифікація</a:t>
            </a:r>
            <a:r>
              <a:rPr lang="ru-RU" sz="2400" dirty="0">
                <a:latin typeface="Times New Roman"/>
                <a:ea typeface="Times New Roman"/>
              </a:rPr>
              <a:t> </a:t>
            </a:r>
            <a:r>
              <a:rPr lang="ru-RU" sz="2400" dirty="0" err="1">
                <a:latin typeface="Times New Roman"/>
                <a:ea typeface="Times New Roman"/>
              </a:rPr>
              <a:t>видатків</a:t>
            </a:r>
            <a:r>
              <a:rPr lang="ru-RU" sz="2400" dirty="0">
                <a:latin typeface="Times New Roman"/>
                <a:ea typeface="Times New Roman"/>
              </a:rPr>
              <a:t> та </a:t>
            </a:r>
            <a:r>
              <a:rPr lang="ru-RU" sz="2400" dirty="0" err="1">
                <a:latin typeface="Times New Roman"/>
                <a:ea typeface="Times New Roman"/>
              </a:rPr>
              <a:t>кредитування</a:t>
            </a:r>
            <a:r>
              <a:rPr lang="ru-RU" sz="2400" dirty="0">
                <a:latin typeface="Times New Roman"/>
                <a:ea typeface="Times New Roman"/>
              </a:rPr>
              <a:t> бюджету). </a:t>
            </a:r>
          </a:p>
          <a:p>
            <a:pPr algn="just">
              <a:spcAft>
                <a:spcPts val="0"/>
              </a:spcAft>
            </a:pPr>
            <a:r>
              <a:rPr lang="ru-RU" sz="2400" dirty="0">
                <a:latin typeface="Times New Roman"/>
                <a:ea typeface="Times New Roman"/>
              </a:rPr>
              <a:t> </a:t>
            </a:r>
          </a:p>
          <a:p>
            <a:pPr algn="just">
              <a:spcAft>
                <a:spcPts val="0"/>
              </a:spcAft>
            </a:pPr>
            <a:r>
              <a:rPr lang="ru-RU" sz="2400" dirty="0">
                <a:latin typeface="Times New Roman"/>
                <a:ea typeface="Times New Roman"/>
              </a:rPr>
              <a:t>5. </a:t>
            </a:r>
            <a:r>
              <a:rPr lang="ru-RU" sz="2400" b="1" dirty="0" err="1">
                <a:latin typeface="Times New Roman"/>
                <a:ea typeface="Times New Roman"/>
              </a:rPr>
              <a:t>Видатки</a:t>
            </a:r>
            <a:r>
              <a:rPr lang="ru-RU" sz="2400" b="1" dirty="0">
                <a:latin typeface="Times New Roman"/>
                <a:ea typeface="Times New Roman"/>
              </a:rPr>
              <a:t> бюджету </a:t>
            </a:r>
            <a:r>
              <a:rPr lang="ru-RU" sz="2400" b="1" dirty="0" err="1">
                <a:latin typeface="Times New Roman"/>
                <a:ea typeface="Times New Roman"/>
              </a:rPr>
              <a:t>класифікуються</a:t>
            </a:r>
            <a:r>
              <a:rPr lang="ru-RU" sz="2400" b="1" dirty="0">
                <a:latin typeface="Times New Roman"/>
                <a:ea typeface="Times New Roman"/>
              </a:rPr>
              <a:t> за </a:t>
            </a:r>
            <a:r>
              <a:rPr lang="ru-RU" sz="2400" b="1" dirty="0" err="1">
                <a:latin typeface="Times New Roman"/>
                <a:ea typeface="Times New Roman"/>
              </a:rPr>
              <a:t>економічною</a:t>
            </a:r>
            <a:r>
              <a:rPr lang="ru-RU" sz="2400" b="1" dirty="0">
                <a:latin typeface="Times New Roman"/>
                <a:ea typeface="Times New Roman"/>
              </a:rPr>
              <a:t> характеристикою </a:t>
            </a:r>
            <a:r>
              <a:rPr lang="ru-RU" sz="2400" b="1" dirty="0" err="1">
                <a:latin typeface="Times New Roman"/>
                <a:ea typeface="Times New Roman"/>
              </a:rPr>
              <a:t>операцій</a:t>
            </a:r>
            <a:r>
              <a:rPr lang="ru-RU" sz="2400" b="1" dirty="0">
                <a:latin typeface="Times New Roman"/>
                <a:ea typeface="Times New Roman"/>
              </a:rPr>
              <a:t>, </a:t>
            </a:r>
            <a:r>
              <a:rPr lang="ru-RU" sz="2400" b="1" dirty="0" err="1">
                <a:latin typeface="Times New Roman"/>
                <a:ea typeface="Times New Roman"/>
              </a:rPr>
              <a:t>що</a:t>
            </a:r>
            <a:r>
              <a:rPr lang="ru-RU" sz="2400" b="1" dirty="0">
                <a:latin typeface="Times New Roman"/>
                <a:ea typeface="Times New Roman"/>
              </a:rPr>
              <a:t> </a:t>
            </a:r>
            <a:r>
              <a:rPr lang="ru-RU" sz="2400" b="1" dirty="0" err="1">
                <a:latin typeface="Times New Roman"/>
                <a:ea typeface="Times New Roman"/>
              </a:rPr>
              <a:t>здійснюються</a:t>
            </a:r>
            <a:r>
              <a:rPr lang="ru-RU" sz="2400" b="1" dirty="0">
                <a:latin typeface="Times New Roman"/>
                <a:ea typeface="Times New Roman"/>
              </a:rPr>
              <a:t> при </a:t>
            </a:r>
            <a:r>
              <a:rPr lang="ru-RU" sz="2400" b="1" dirty="0" err="1">
                <a:latin typeface="Times New Roman"/>
                <a:ea typeface="Times New Roman"/>
              </a:rPr>
              <a:t>їх</a:t>
            </a:r>
            <a:r>
              <a:rPr lang="ru-RU" sz="2400" b="1" dirty="0">
                <a:latin typeface="Times New Roman"/>
                <a:ea typeface="Times New Roman"/>
              </a:rPr>
              <a:t> </a:t>
            </a:r>
            <a:r>
              <a:rPr lang="ru-RU" sz="2400" b="1" dirty="0" err="1">
                <a:latin typeface="Times New Roman"/>
                <a:ea typeface="Times New Roman"/>
              </a:rPr>
              <a:t>проведенні</a:t>
            </a:r>
            <a:r>
              <a:rPr lang="ru-RU" sz="2400" b="1" dirty="0">
                <a:latin typeface="Times New Roman"/>
                <a:ea typeface="Times New Roman"/>
              </a:rPr>
              <a:t> (</a:t>
            </a:r>
            <a:r>
              <a:rPr lang="ru-RU" sz="2400" b="1" dirty="0" err="1">
                <a:latin typeface="Times New Roman"/>
                <a:ea typeface="Times New Roman"/>
              </a:rPr>
              <a:t>економічна</a:t>
            </a:r>
            <a:r>
              <a:rPr lang="ru-RU" sz="2400" b="1" dirty="0">
                <a:latin typeface="Times New Roman"/>
                <a:ea typeface="Times New Roman"/>
              </a:rPr>
              <a:t> </a:t>
            </a:r>
            <a:r>
              <a:rPr lang="ru-RU" sz="2400" b="1" dirty="0" err="1">
                <a:latin typeface="Times New Roman"/>
                <a:ea typeface="Times New Roman"/>
              </a:rPr>
              <a:t>класифікація</a:t>
            </a:r>
            <a:r>
              <a:rPr lang="ru-RU" sz="2400" b="1" dirty="0">
                <a:latin typeface="Times New Roman"/>
                <a:ea typeface="Times New Roman"/>
              </a:rPr>
              <a:t> </a:t>
            </a:r>
            <a:r>
              <a:rPr lang="ru-RU" sz="2400" b="1" dirty="0" err="1">
                <a:latin typeface="Times New Roman"/>
                <a:ea typeface="Times New Roman"/>
              </a:rPr>
              <a:t>видатків</a:t>
            </a:r>
            <a:r>
              <a:rPr lang="ru-RU" sz="2400" b="1" dirty="0">
                <a:latin typeface="Times New Roman"/>
                <a:ea typeface="Times New Roman"/>
              </a:rPr>
              <a:t> бюджету).</a:t>
            </a:r>
            <a:r>
              <a:rPr lang="ru-RU" sz="2400" dirty="0">
                <a:latin typeface="Times New Roman"/>
                <a:ea typeface="Times New Roman"/>
              </a:rPr>
              <a:t> </a:t>
            </a:r>
          </a:p>
          <a:p>
            <a:pPr algn="just">
              <a:spcAft>
                <a:spcPts val="0"/>
              </a:spcAft>
            </a:pPr>
            <a:r>
              <a:rPr lang="ru-RU" sz="2400" dirty="0">
                <a:latin typeface="Times New Roman"/>
                <a:ea typeface="Times New Roman"/>
              </a:rPr>
              <a:t>За </a:t>
            </a:r>
            <a:r>
              <a:rPr lang="ru-RU" sz="2400" dirty="0" err="1">
                <a:latin typeface="Times New Roman"/>
                <a:ea typeface="Times New Roman"/>
              </a:rPr>
              <a:t>економічною</a:t>
            </a:r>
            <a:r>
              <a:rPr lang="ru-RU" sz="2400" dirty="0">
                <a:latin typeface="Times New Roman"/>
                <a:ea typeface="Times New Roman"/>
              </a:rPr>
              <a:t> </a:t>
            </a:r>
            <a:r>
              <a:rPr lang="ru-RU" sz="2400" dirty="0" err="1">
                <a:latin typeface="Times New Roman"/>
                <a:ea typeface="Times New Roman"/>
              </a:rPr>
              <a:t>класифікацією</a:t>
            </a:r>
            <a:r>
              <a:rPr lang="ru-RU" sz="2400" dirty="0">
                <a:latin typeface="Times New Roman"/>
                <a:ea typeface="Times New Roman"/>
              </a:rPr>
              <a:t> </a:t>
            </a:r>
            <a:r>
              <a:rPr lang="ru-RU" sz="2400" dirty="0" err="1">
                <a:latin typeface="Times New Roman"/>
                <a:ea typeface="Times New Roman"/>
              </a:rPr>
              <a:t>видатків</a:t>
            </a:r>
            <a:r>
              <a:rPr lang="ru-RU" sz="2400" dirty="0">
                <a:latin typeface="Times New Roman"/>
                <a:ea typeface="Times New Roman"/>
              </a:rPr>
              <a:t> бюджету </a:t>
            </a:r>
            <a:r>
              <a:rPr lang="ru-RU" sz="2400" dirty="0" err="1">
                <a:latin typeface="Times New Roman"/>
                <a:ea typeface="Times New Roman"/>
              </a:rPr>
              <a:t>видатки</a:t>
            </a:r>
            <a:r>
              <a:rPr lang="ru-RU" sz="2400" dirty="0">
                <a:latin typeface="Times New Roman"/>
                <a:ea typeface="Times New Roman"/>
              </a:rPr>
              <a:t> бюджету </a:t>
            </a:r>
            <a:r>
              <a:rPr lang="ru-RU" sz="2400" dirty="0" err="1">
                <a:latin typeface="Times New Roman"/>
                <a:ea typeface="Times New Roman"/>
              </a:rPr>
              <a:t>поділяються</a:t>
            </a:r>
            <a:r>
              <a:rPr lang="ru-RU" sz="2400" dirty="0">
                <a:latin typeface="Times New Roman"/>
                <a:ea typeface="Times New Roman"/>
              </a:rPr>
              <a:t> на </a:t>
            </a:r>
            <a:r>
              <a:rPr lang="ru-RU" sz="2400" dirty="0" err="1">
                <a:latin typeface="Times New Roman"/>
                <a:ea typeface="Times New Roman"/>
              </a:rPr>
              <a:t>поточні</a:t>
            </a:r>
            <a:r>
              <a:rPr lang="ru-RU" sz="2400" dirty="0">
                <a:latin typeface="Times New Roman"/>
                <a:ea typeface="Times New Roman"/>
              </a:rPr>
              <a:t> та </a:t>
            </a:r>
            <a:r>
              <a:rPr lang="ru-RU" sz="2400" dirty="0" err="1">
                <a:latin typeface="Times New Roman"/>
                <a:ea typeface="Times New Roman"/>
              </a:rPr>
              <a:t>капітальні</a:t>
            </a:r>
            <a:r>
              <a:rPr lang="ru-RU" sz="2400" dirty="0">
                <a:latin typeface="Times New Roman"/>
                <a:ea typeface="Times New Roman"/>
              </a:rPr>
              <a:t>. </a:t>
            </a:r>
          </a:p>
          <a:p>
            <a:pPr algn="just">
              <a:spcAft>
                <a:spcPts val="0"/>
              </a:spcAft>
            </a:pPr>
            <a:r>
              <a:rPr lang="en-US" dirty="0">
                <a:latin typeface="Times New Roman"/>
                <a:ea typeface="Times New Roman"/>
              </a:rPr>
              <a:t> </a:t>
            </a:r>
            <a:endParaRPr lang="ru-RU" sz="1600" dirty="0">
              <a:effectLst/>
              <a:latin typeface="Times New Roman"/>
              <a:ea typeface="Times New Roman"/>
            </a:endParaRPr>
          </a:p>
        </p:txBody>
      </p:sp>
    </p:spTree>
    <p:extLst>
      <p:ext uri="{BB962C8B-B14F-4D97-AF65-F5344CB8AC3E}">
        <p14:creationId xmlns:p14="http://schemas.microsoft.com/office/powerpoint/2010/main" val="3776935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260647"/>
            <a:ext cx="8496944" cy="6186309"/>
          </a:xfrm>
          <a:prstGeom prst="rect">
            <a:avLst/>
          </a:prstGeom>
        </p:spPr>
        <p:txBody>
          <a:bodyPr wrap="square">
            <a:spAutoFit/>
          </a:bodyPr>
          <a:lstStyle/>
          <a:p>
            <a:pPr algn="just">
              <a:spcAft>
                <a:spcPts val="0"/>
              </a:spcAft>
            </a:pPr>
            <a:r>
              <a:rPr lang="ru-RU" sz="2200" b="1" dirty="0" err="1">
                <a:latin typeface="Times New Roman"/>
                <a:ea typeface="Times New Roman"/>
              </a:rPr>
              <a:t>Стаття</a:t>
            </a:r>
            <a:r>
              <a:rPr lang="ru-RU" sz="2200" b="1" dirty="0">
                <a:latin typeface="Times New Roman"/>
                <a:ea typeface="Times New Roman"/>
              </a:rPr>
              <a:t> 9. </a:t>
            </a:r>
            <a:r>
              <a:rPr lang="ru-RU" sz="2200" b="1" dirty="0" err="1">
                <a:latin typeface="Times New Roman"/>
                <a:ea typeface="Times New Roman"/>
              </a:rPr>
              <a:t>Класифікація</a:t>
            </a:r>
            <a:r>
              <a:rPr lang="ru-RU" sz="2200" b="1" dirty="0">
                <a:latin typeface="Times New Roman"/>
                <a:ea typeface="Times New Roman"/>
              </a:rPr>
              <a:t> </a:t>
            </a:r>
            <a:r>
              <a:rPr lang="ru-RU" sz="2200" b="1" dirty="0" err="1">
                <a:latin typeface="Times New Roman"/>
                <a:ea typeface="Times New Roman"/>
              </a:rPr>
              <a:t>доходів</a:t>
            </a:r>
            <a:r>
              <a:rPr lang="ru-RU" sz="2200" b="1" dirty="0">
                <a:latin typeface="Times New Roman"/>
                <a:ea typeface="Times New Roman"/>
              </a:rPr>
              <a:t> бюджету </a:t>
            </a:r>
            <a:endParaRPr lang="ru-RU" sz="2200" dirty="0">
              <a:latin typeface="Times New Roman"/>
              <a:ea typeface="Times New Roman"/>
            </a:endParaRPr>
          </a:p>
          <a:p>
            <a:pPr algn="just">
              <a:spcAft>
                <a:spcPts val="0"/>
              </a:spcAft>
            </a:pPr>
            <a:r>
              <a:rPr lang="ru-RU" sz="2200" dirty="0">
                <a:latin typeface="Times New Roman"/>
                <a:ea typeface="Times New Roman"/>
              </a:rPr>
              <a:t>1. Доходи бюджету </a:t>
            </a:r>
            <a:r>
              <a:rPr lang="ru-RU" sz="2200" dirty="0" err="1">
                <a:latin typeface="Times New Roman"/>
                <a:ea typeface="Times New Roman"/>
              </a:rPr>
              <a:t>класифікуються</a:t>
            </a:r>
            <a:r>
              <a:rPr lang="ru-RU" sz="2200" dirty="0">
                <a:latin typeface="Times New Roman"/>
                <a:ea typeface="Times New Roman"/>
              </a:rPr>
              <a:t> за такими </a:t>
            </a:r>
            <a:r>
              <a:rPr lang="ru-RU" sz="2200" dirty="0" err="1">
                <a:latin typeface="Times New Roman"/>
                <a:ea typeface="Times New Roman"/>
              </a:rPr>
              <a:t>розділами</a:t>
            </a:r>
            <a:r>
              <a:rPr lang="ru-RU" sz="2200" dirty="0">
                <a:latin typeface="Times New Roman"/>
                <a:ea typeface="Times New Roman"/>
              </a:rPr>
              <a:t>: </a:t>
            </a:r>
          </a:p>
          <a:p>
            <a:pPr algn="just">
              <a:spcAft>
                <a:spcPts val="0"/>
              </a:spcAft>
            </a:pPr>
            <a:r>
              <a:rPr lang="ru-RU" sz="2200" dirty="0">
                <a:latin typeface="Times New Roman"/>
                <a:ea typeface="Times New Roman"/>
              </a:rPr>
              <a:t>1) </a:t>
            </a:r>
            <a:r>
              <a:rPr lang="ru-RU" sz="2200" dirty="0" err="1">
                <a:latin typeface="Times New Roman"/>
                <a:ea typeface="Times New Roman"/>
              </a:rPr>
              <a:t>податкові</a:t>
            </a:r>
            <a:r>
              <a:rPr lang="ru-RU" sz="2200" dirty="0">
                <a:latin typeface="Times New Roman"/>
                <a:ea typeface="Times New Roman"/>
              </a:rPr>
              <a:t> </a:t>
            </a:r>
            <a:r>
              <a:rPr lang="ru-RU" sz="2200" dirty="0" err="1">
                <a:latin typeface="Times New Roman"/>
                <a:ea typeface="Times New Roman"/>
              </a:rPr>
              <a:t>надходження</a:t>
            </a:r>
            <a:r>
              <a:rPr lang="ru-RU" sz="2200" dirty="0">
                <a:latin typeface="Times New Roman"/>
                <a:ea typeface="Times New Roman"/>
              </a:rPr>
              <a:t>; </a:t>
            </a:r>
          </a:p>
          <a:p>
            <a:pPr algn="just">
              <a:spcAft>
                <a:spcPts val="0"/>
              </a:spcAft>
            </a:pPr>
            <a:r>
              <a:rPr lang="ru-RU" sz="2200" dirty="0">
                <a:latin typeface="Times New Roman"/>
                <a:ea typeface="Times New Roman"/>
              </a:rPr>
              <a:t>2) </a:t>
            </a:r>
            <a:r>
              <a:rPr lang="ru-RU" sz="2200" dirty="0" err="1">
                <a:latin typeface="Times New Roman"/>
                <a:ea typeface="Times New Roman"/>
              </a:rPr>
              <a:t>неподаткові</a:t>
            </a:r>
            <a:r>
              <a:rPr lang="ru-RU" sz="2200" dirty="0">
                <a:latin typeface="Times New Roman"/>
                <a:ea typeface="Times New Roman"/>
              </a:rPr>
              <a:t> </a:t>
            </a:r>
            <a:r>
              <a:rPr lang="ru-RU" sz="2200" dirty="0" err="1">
                <a:latin typeface="Times New Roman"/>
                <a:ea typeface="Times New Roman"/>
              </a:rPr>
              <a:t>надходження</a:t>
            </a:r>
            <a:r>
              <a:rPr lang="ru-RU" sz="2200" dirty="0">
                <a:latin typeface="Times New Roman"/>
                <a:ea typeface="Times New Roman"/>
              </a:rPr>
              <a:t>; </a:t>
            </a:r>
          </a:p>
          <a:p>
            <a:pPr algn="just">
              <a:spcAft>
                <a:spcPts val="0"/>
              </a:spcAft>
            </a:pPr>
            <a:r>
              <a:rPr lang="ru-RU" sz="2200" dirty="0">
                <a:latin typeface="Times New Roman"/>
                <a:ea typeface="Times New Roman"/>
              </a:rPr>
              <a:t>3) доходи </a:t>
            </a:r>
            <a:r>
              <a:rPr lang="ru-RU" sz="2200" dirty="0" err="1">
                <a:latin typeface="Times New Roman"/>
                <a:ea typeface="Times New Roman"/>
              </a:rPr>
              <a:t>від</a:t>
            </a:r>
            <a:r>
              <a:rPr lang="ru-RU" sz="2200" dirty="0">
                <a:latin typeface="Times New Roman"/>
                <a:ea typeface="Times New Roman"/>
              </a:rPr>
              <a:t> </a:t>
            </a:r>
            <a:r>
              <a:rPr lang="ru-RU" sz="2200" dirty="0" err="1">
                <a:latin typeface="Times New Roman"/>
                <a:ea typeface="Times New Roman"/>
              </a:rPr>
              <a:t>операцій</a:t>
            </a:r>
            <a:r>
              <a:rPr lang="ru-RU" sz="2200" dirty="0">
                <a:latin typeface="Times New Roman"/>
                <a:ea typeface="Times New Roman"/>
              </a:rPr>
              <a:t> з </a:t>
            </a:r>
            <a:r>
              <a:rPr lang="ru-RU" sz="2200" dirty="0" err="1">
                <a:latin typeface="Times New Roman"/>
                <a:ea typeface="Times New Roman"/>
              </a:rPr>
              <a:t>капіталом</a:t>
            </a:r>
            <a:r>
              <a:rPr lang="ru-RU" sz="2200" dirty="0">
                <a:latin typeface="Times New Roman"/>
                <a:ea typeface="Times New Roman"/>
              </a:rPr>
              <a:t>; </a:t>
            </a:r>
          </a:p>
          <a:p>
            <a:pPr algn="just">
              <a:spcAft>
                <a:spcPts val="0"/>
              </a:spcAft>
            </a:pPr>
            <a:r>
              <a:rPr lang="ru-RU" sz="2200" dirty="0">
                <a:latin typeface="Times New Roman"/>
                <a:ea typeface="Times New Roman"/>
              </a:rPr>
              <a:t>4) </a:t>
            </a:r>
            <a:r>
              <a:rPr lang="ru-RU" sz="2200" dirty="0" err="1">
                <a:latin typeface="Times New Roman"/>
                <a:ea typeface="Times New Roman"/>
              </a:rPr>
              <a:t>трансферти</a:t>
            </a:r>
            <a:r>
              <a:rPr lang="ru-RU" sz="2200" dirty="0">
                <a:latin typeface="Times New Roman"/>
                <a:ea typeface="Times New Roman"/>
              </a:rPr>
              <a:t>. </a:t>
            </a:r>
          </a:p>
          <a:p>
            <a:pPr algn="just">
              <a:spcAft>
                <a:spcPts val="0"/>
              </a:spcAft>
            </a:pPr>
            <a:r>
              <a:rPr lang="ru-RU" sz="2200" dirty="0">
                <a:latin typeface="Times New Roman"/>
                <a:ea typeface="Times New Roman"/>
              </a:rPr>
              <a:t>2. </a:t>
            </a:r>
            <a:r>
              <a:rPr lang="ru-RU" sz="2200" dirty="0" err="1">
                <a:latin typeface="Times New Roman"/>
                <a:ea typeface="Times New Roman"/>
              </a:rPr>
              <a:t>Податковими</a:t>
            </a:r>
            <a:r>
              <a:rPr lang="ru-RU" sz="2200" dirty="0">
                <a:latin typeface="Times New Roman"/>
                <a:ea typeface="Times New Roman"/>
              </a:rPr>
              <a:t> </a:t>
            </a:r>
            <a:r>
              <a:rPr lang="ru-RU" sz="2200" dirty="0" err="1">
                <a:latin typeface="Times New Roman"/>
                <a:ea typeface="Times New Roman"/>
              </a:rPr>
              <a:t>надходженнями</a:t>
            </a:r>
            <a:r>
              <a:rPr lang="ru-RU" sz="2200" dirty="0">
                <a:latin typeface="Times New Roman"/>
                <a:ea typeface="Times New Roman"/>
              </a:rPr>
              <a:t> </a:t>
            </a:r>
            <a:r>
              <a:rPr lang="ru-RU" sz="2200" dirty="0" err="1">
                <a:latin typeface="Times New Roman"/>
                <a:ea typeface="Times New Roman"/>
              </a:rPr>
              <a:t>визнаються</a:t>
            </a:r>
            <a:r>
              <a:rPr lang="ru-RU" sz="2200" dirty="0">
                <a:latin typeface="Times New Roman"/>
                <a:ea typeface="Times New Roman"/>
              </a:rPr>
              <a:t> </a:t>
            </a:r>
            <a:r>
              <a:rPr lang="ru-RU" sz="2200" dirty="0" err="1">
                <a:latin typeface="Times New Roman"/>
                <a:ea typeface="Times New Roman"/>
              </a:rPr>
              <a:t>встановлені</a:t>
            </a:r>
            <a:r>
              <a:rPr lang="ru-RU" sz="2200" dirty="0">
                <a:latin typeface="Times New Roman"/>
                <a:ea typeface="Times New Roman"/>
              </a:rPr>
              <a:t> законами </a:t>
            </a:r>
            <a:r>
              <a:rPr lang="ru-RU" sz="2200" dirty="0" err="1">
                <a:latin typeface="Times New Roman"/>
                <a:ea typeface="Times New Roman"/>
              </a:rPr>
              <a:t>України</a:t>
            </a:r>
            <a:r>
              <a:rPr lang="ru-RU" sz="2200" dirty="0">
                <a:latin typeface="Times New Roman"/>
                <a:ea typeface="Times New Roman"/>
              </a:rPr>
              <a:t> про </a:t>
            </a:r>
            <a:r>
              <a:rPr lang="ru-RU" sz="2200" dirty="0" err="1">
                <a:latin typeface="Times New Roman"/>
                <a:ea typeface="Times New Roman"/>
              </a:rPr>
              <a:t>оподаткування</a:t>
            </a:r>
            <a:r>
              <a:rPr lang="ru-RU" sz="2200" dirty="0">
                <a:latin typeface="Times New Roman"/>
                <a:ea typeface="Times New Roman"/>
              </a:rPr>
              <a:t> </a:t>
            </a:r>
            <a:r>
              <a:rPr lang="ru-RU" sz="2200" dirty="0" err="1">
                <a:latin typeface="Times New Roman"/>
                <a:ea typeface="Times New Roman"/>
              </a:rPr>
              <a:t>загальнодержавні</a:t>
            </a:r>
            <a:r>
              <a:rPr lang="ru-RU" sz="2200" dirty="0">
                <a:latin typeface="Times New Roman"/>
                <a:ea typeface="Times New Roman"/>
              </a:rPr>
              <a:t> </a:t>
            </a:r>
            <a:r>
              <a:rPr lang="ru-RU" sz="2200" dirty="0" err="1">
                <a:latin typeface="Times New Roman"/>
                <a:ea typeface="Times New Roman"/>
              </a:rPr>
              <a:t>податки</a:t>
            </a:r>
            <a:r>
              <a:rPr lang="ru-RU" sz="2200" dirty="0">
                <a:latin typeface="Times New Roman"/>
                <a:ea typeface="Times New Roman"/>
              </a:rPr>
              <a:t> і </a:t>
            </a:r>
            <a:r>
              <a:rPr lang="ru-RU" sz="2200" dirty="0" err="1">
                <a:latin typeface="Times New Roman"/>
                <a:ea typeface="Times New Roman"/>
              </a:rPr>
              <a:t>збори</a:t>
            </a:r>
            <a:r>
              <a:rPr lang="ru-RU" sz="2200" dirty="0">
                <a:latin typeface="Times New Roman"/>
                <a:ea typeface="Times New Roman"/>
              </a:rPr>
              <a:t> (</a:t>
            </a:r>
            <a:r>
              <a:rPr lang="ru-RU" sz="2200" dirty="0" err="1">
                <a:latin typeface="Times New Roman"/>
                <a:ea typeface="Times New Roman"/>
              </a:rPr>
              <a:t>обов'язкові</a:t>
            </a:r>
            <a:r>
              <a:rPr lang="ru-RU" sz="2200" dirty="0">
                <a:latin typeface="Times New Roman"/>
                <a:ea typeface="Times New Roman"/>
              </a:rPr>
              <a:t> </a:t>
            </a:r>
            <a:r>
              <a:rPr lang="ru-RU" sz="2200" dirty="0" err="1">
                <a:latin typeface="Times New Roman"/>
                <a:ea typeface="Times New Roman"/>
              </a:rPr>
              <a:t>платежі</a:t>
            </a:r>
            <a:r>
              <a:rPr lang="ru-RU" sz="2200" dirty="0">
                <a:latin typeface="Times New Roman"/>
                <a:ea typeface="Times New Roman"/>
              </a:rPr>
              <a:t>) та </a:t>
            </a:r>
            <a:r>
              <a:rPr lang="ru-RU" sz="2200" dirty="0" err="1">
                <a:latin typeface="Times New Roman"/>
                <a:ea typeface="Times New Roman"/>
              </a:rPr>
              <a:t>місцеві</a:t>
            </a:r>
            <a:r>
              <a:rPr lang="ru-RU" sz="2200" dirty="0">
                <a:latin typeface="Times New Roman"/>
                <a:ea typeface="Times New Roman"/>
              </a:rPr>
              <a:t> </a:t>
            </a:r>
            <a:r>
              <a:rPr lang="ru-RU" sz="2200" dirty="0" err="1">
                <a:latin typeface="Times New Roman"/>
                <a:ea typeface="Times New Roman"/>
              </a:rPr>
              <a:t>податки</a:t>
            </a:r>
            <a:r>
              <a:rPr lang="ru-RU" sz="2200" dirty="0">
                <a:latin typeface="Times New Roman"/>
                <a:ea typeface="Times New Roman"/>
              </a:rPr>
              <a:t> і </a:t>
            </a:r>
            <a:r>
              <a:rPr lang="ru-RU" sz="2200" dirty="0" err="1">
                <a:latin typeface="Times New Roman"/>
                <a:ea typeface="Times New Roman"/>
              </a:rPr>
              <a:t>збори</a:t>
            </a:r>
            <a:r>
              <a:rPr lang="ru-RU" sz="2200" dirty="0">
                <a:latin typeface="Times New Roman"/>
                <a:ea typeface="Times New Roman"/>
              </a:rPr>
              <a:t> (</a:t>
            </a:r>
            <a:r>
              <a:rPr lang="ru-RU" sz="2200" dirty="0" err="1">
                <a:latin typeface="Times New Roman"/>
                <a:ea typeface="Times New Roman"/>
              </a:rPr>
              <a:t>обов'язкові</a:t>
            </a:r>
            <a:r>
              <a:rPr lang="ru-RU" sz="2200" dirty="0">
                <a:latin typeface="Times New Roman"/>
                <a:ea typeface="Times New Roman"/>
              </a:rPr>
              <a:t> </a:t>
            </a:r>
            <a:r>
              <a:rPr lang="ru-RU" sz="2200" dirty="0" err="1">
                <a:latin typeface="Times New Roman"/>
                <a:ea typeface="Times New Roman"/>
              </a:rPr>
              <a:t>платежі</a:t>
            </a:r>
            <a:r>
              <a:rPr lang="ru-RU" sz="2200" dirty="0">
                <a:latin typeface="Times New Roman"/>
                <a:ea typeface="Times New Roman"/>
              </a:rPr>
              <a:t>). </a:t>
            </a:r>
          </a:p>
          <a:p>
            <a:pPr algn="just">
              <a:spcAft>
                <a:spcPts val="0"/>
              </a:spcAft>
            </a:pPr>
            <a:r>
              <a:rPr lang="ru-RU" sz="2200" dirty="0">
                <a:latin typeface="Times New Roman"/>
                <a:ea typeface="Times New Roman"/>
              </a:rPr>
              <a:t>3. </a:t>
            </a:r>
            <a:r>
              <a:rPr lang="ru-RU" sz="2200" dirty="0" err="1">
                <a:latin typeface="Times New Roman"/>
                <a:ea typeface="Times New Roman"/>
              </a:rPr>
              <a:t>Неподатковими</a:t>
            </a:r>
            <a:r>
              <a:rPr lang="ru-RU" sz="2200" dirty="0">
                <a:latin typeface="Times New Roman"/>
                <a:ea typeface="Times New Roman"/>
              </a:rPr>
              <a:t> </a:t>
            </a:r>
            <a:r>
              <a:rPr lang="ru-RU" sz="2200" dirty="0" err="1">
                <a:latin typeface="Times New Roman"/>
                <a:ea typeface="Times New Roman"/>
              </a:rPr>
              <a:t>надходженнями</a:t>
            </a:r>
            <a:r>
              <a:rPr lang="ru-RU" sz="2200" dirty="0">
                <a:latin typeface="Times New Roman"/>
                <a:ea typeface="Times New Roman"/>
              </a:rPr>
              <a:t> </a:t>
            </a:r>
            <a:r>
              <a:rPr lang="ru-RU" sz="2200" dirty="0" err="1">
                <a:latin typeface="Times New Roman"/>
                <a:ea typeface="Times New Roman"/>
              </a:rPr>
              <a:t>визнаються</a:t>
            </a:r>
            <a:r>
              <a:rPr lang="ru-RU" sz="2200" dirty="0">
                <a:latin typeface="Times New Roman"/>
                <a:ea typeface="Times New Roman"/>
              </a:rPr>
              <a:t>: </a:t>
            </a:r>
          </a:p>
          <a:p>
            <a:pPr algn="just">
              <a:spcAft>
                <a:spcPts val="0"/>
              </a:spcAft>
            </a:pPr>
            <a:r>
              <a:rPr lang="ru-RU" sz="2200" dirty="0">
                <a:latin typeface="Times New Roman"/>
                <a:ea typeface="Times New Roman"/>
              </a:rPr>
              <a:t>1) доходи </a:t>
            </a:r>
            <a:r>
              <a:rPr lang="ru-RU" sz="2200" dirty="0" err="1">
                <a:latin typeface="Times New Roman"/>
                <a:ea typeface="Times New Roman"/>
              </a:rPr>
              <a:t>від</a:t>
            </a:r>
            <a:r>
              <a:rPr lang="ru-RU" sz="2200" dirty="0">
                <a:latin typeface="Times New Roman"/>
                <a:ea typeface="Times New Roman"/>
              </a:rPr>
              <a:t> </a:t>
            </a:r>
            <a:r>
              <a:rPr lang="ru-RU" sz="2200" dirty="0" err="1">
                <a:latin typeface="Times New Roman"/>
                <a:ea typeface="Times New Roman"/>
              </a:rPr>
              <a:t>власності</a:t>
            </a:r>
            <a:r>
              <a:rPr lang="ru-RU" sz="2200" dirty="0">
                <a:latin typeface="Times New Roman"/>
                <a:ea typeface="Times New Roman"/>
              </a:rPr>
              <a:t> та </a:t>
            </a:r>
            <a:r>
              <a:rPr lang="ru-RU" sz="2200" dirty="0" err="1">
                <a:latin typeface="Times New Roman"/>
                <a:ea typeface="Times New Roman"/>
              </a:rPr>
              <a:t>підприємницької</a:t>
            </a:r>
            <a:r>
              <a:rPr lang="ru-RU" sz="2200" dirty="0">
                <a:latin typeface="Times New Roman"/>
                <a:ea typeface="Times New Roman"/>
              </a:rPr>
              <a:t> </a:t>
            </a:r>
            <a:r>
              <a:rPr lang="ru-RU" sz="2200" dirty="0" err="1">
                <a:latin typeface="Times New Roman"/>
                <a:ea typeface="Times New Roman"/>
              </a:rPr>
              <a:t>діяльності</a:t>
            </a:r>
            <a:r>
              <a:rPr lang="ru-RU" sz="2200" dirty="0">
                <a:latin typeface="Times New Roman"/>
                <a:ea typeface="Times New Roman"/>
              </a:rPr>
              <a:t>; </a:t>
            </a:r>
          </a:p>
          <a:p>
            <a:pPr algn="just">
              <a:spcAft>
                <a:spcPts val="0"/>
              </a:spcAft>
            </a:pPr>
            <a:r>
              <a:rPr lang="ru-RU" sz="2200" dirty="0">
                <a:latin typeface="Times New Roman"/>
                <a:ea typeface="Times New Roman"/>
              </a:rPr>
              <a:t>2) </a:t>
            </a:r>
            <a:r>
              <a:rPr lang="ru-RU" sz="2200" dirty="0" err="1">
                <a:latin typeface="Times New Roman"/>
                <a:ea typeface="Times New Roman"/>
              </a:rPr>
              <a:t>адміністративні</a:t>
            </a:r>
            <a:r>
              <a:rPr lang="ru-RU" sz="2200" dirty="0">
                <a:latin typeface="Times New Roman"/>
                <a:ea typeface="Times New Roman"/>
              </a:rPr>
              <a:t> </a:t>
            </a:r>
            <a:r>
              <a:rPr lang="ru-RU" sz="2200" dirty="0" err="1">
                <a:latin typeface="Times New Roman"/>
                <a:ea typeface="Times New Roman"/>
              </a:rPr>
              <a:t>збори</a:t>
            </a:r>
            <a:r>
              <a:rPr lang="ru-RU" sz="2200" dirty="0">
                <a:latin typeface="Times New Roman"/>
                <a:ea typeface="Times New Roman"/>
              </a:rPr>
              <a:t> та </a:t>
            </a:r>
            <a:r>
              <a:rPr lang="ru-RU" sz="2200" dirty="0" err="1">
                <a:latin typeface="Times New Roman"/>
                <a:ea typeface="Times New Roman"/>
              </a:rPr>
              <a:t>платежі</a:t>
            </a:r>
            <a:r>
              <a:rPr lang="ru-RU" sz="2200" dirty="0">
                <a:latin typeface="Times New Roman"/>
                <a:ea typeface="Times New Roman"/>
              </a:rPr>
              <a:t>, доходи </a:t>
            </a:r>
            <a:r>
              <a:rPr lang="ru-RU" sz="2200" dirty="0" err="1">
                <a:latin typeface="Times New Roman"/>
                <a:ea typeface="Times New Roman"/>
              </a:rPr>
              <a:t>від</a:t>
            </a:r>
            <a:r>
              <a:rPr lang="ru-RU" sz="2200" dirty="0">
                <a:latin typeface="Times New Roman"/>
                <a:ea typeface="Times New Roman"/>
              </a:rPr>
              <a:t> </a:t>
            </a:r>
            <a:r>
              <a:rPr lang="ru-RU" sz="2200" dirty="0" err="1">
                <a:latin typeface="Times New Roman"/>
                <a:ea typeface="Times New Roman"/>
              </a:rPr>
              <a:t>некомерційної</a:t>
            </a:r>
            <a:r>
              <a:rPr lang="ru-RU" sz="2200" dirty="0">
                <a:latin typeface="Times New Roman"/>
                <a:ea typeface="Times New Roman"/>
              </a:rPr>
              <a:t> </a:t>
            </a:r>
            <a:r>
              <a:rPr lang="ru-RU" sz="2200" dirty="0" err="1">
                <a:latin typeface="Times New Roman"/>
                <a:ea typeface="Times New Roman"/>
              </a:rPr>
              <a:t>господарської</a:t>
            </a:r>
            <a:r>
              <a:rPr lang="ru-RU" sz="2200" dirty="0">
                <a:latin typeface="Times New Roman"/>
                <a:ea typeface="Times New Roman"/>
              </a:rPr>
              <a:t> </a:t>
            </a:r>
            <a:r>
              <a:rPr lang="ru-RU" sz="2200" dirty="0" err="1">
                <a:latin typeface="Times New Roman"/>
                <a:ea typeface="Times New Roman"/>
              </a:rPr>
              <a:t>діяльності</a:t>
            </a:r>
            <a:r>
              <a:rPr lang="ru-RU" sz="2200" dirty="0">
                <a:latin typeface="Times New Roman"/>
                <a:ea typeface="Times New Roman"/>
              </a:rPr>
              <a:t>; </a:t>
            </a:r>
          </a:p>
          <a:p>
            <a:pPr algn="just">
              <a:spcAft>
                <a:spcPts val="0"/>
              </a:spcAft>
            </a:pPr>
            <a:r>
              <a:rPr lang="ru-RU" sz="2200" dirty="0">
                <a:latin typeface="Times New Roman"/>
                <a:ea typeface="Times New Roman"/>
              </a:rPr>
              <a:t>3) </a:t>
            </a:r>
            <a:r>
              <a:rPr lang="ru-RU" sz="2200" dirty="0" err="1">
                <a:latin typeface="Times New Roman"/>
                <a:ea typeface="Times New Roman"/>
              </a:rPr>
              <a:t>інші</a:t>
            </a:r>
            <a:r>
              <a:rPr lang="ru-RU" sz="2200" dirty="0">
                <a:latin typeface="Times New Roman"/>
                <a:ea typeface="Times New Roman"/>
              </a:rPr>
              <a:t> </a:t>
            </a:r>
            <a:r>
              <a:rPr lang="ru-RU" sz="2200" dirty="0" err="1">
                <a:latin typeface="Times New Roman"/>
                <a:ea typeface="Times New Roman"/>
              </a:rPr>
              <a:t>неподаткові</a:t>
            </a:r>
            <a:r>
              <a:rPr lang="ru-RU" sz="2200" dirty="0">
                <a:latin typeface="Times New Roman"/>
                <a:ea typeface="Times New Roman"/>
              </a:rPr>
              <a:t> </a:t>
            </a:r>
            <a:r>
              <a:rPr lang="ru-RU" sz="2200" dirty="0" err="1">
                <a:latin typeface="Times New Roman"/>
                <a:ea typeface="Times New Roman"/>
              </a:rPr>
              <a:t>надходження</a:t>
            </a:r>
            <a:r>
              <a:rPr lang="ru-RU" sz="2200" dirty="0">
                <a:latin typeface="Times New Roman"/>
                <a:ea typeface="Times New Roman"/>
              </a:rPr>
              <a:t>. </a:t>
            </a:r>
          </a:p>
          <a:p>
            <a:pPr algn="just">
              <a:spcAft>
                <a:spcPts val="0"/>
              </a:spcAft>
            </a:pPr>
            <a:r>
              <a:rPr lang="ru-RU" sz="2200" dirty="0">
                <a:latin typeface="Times New Roman"/>
                <a:ea typeface="Times New Roman"/>
              </a:rPr>
              <a:t>4. </a:t>
            </a:r>
            <a:r>
              <a:rPr lang="ru-RU" sz="2200" dirty="0" err="1">
                <a:latin typeface="Times New Roman"/>
                <a:ea typeface="Times New Roman"/>
              </a:rPr>
              <a:t>Трансферти</a:t>
            </a:r>
            <a:r>
              <a:rPr lang="ru-RU" sz="2200" dirty="0">
                <a:latin typeface="Times New Roman"/>
                <a:ea typeface="Times New Roman"/>
              </a:rPr>
              <a:t> - </a:t>
            </a:r>
            <a:r>
              <a:rPr lang="ru-RU" sz="2200" dirty="0" err="1">
                <a:latin typeface="Times New Roman"/>
                <a:ea typeface="Times New Roman"/>
              </a:rPr>
              <a:t>кошти</a:t>
            </a:r>
            <a:r>
              <a:rPr lang="ru-RU" sz="2200" dirty="0">
                <a:latin typeface="Times New Roman"/>
                <a:ea typeface="Times New Roman"/>
              </a:rPr>
              <a:t>, </a:t>
            </a:r>
            <a:r>
              <a:rPr lang="ru-RU" sz="2200" dirty="0" err="1">
                <a:latin typeface="Times New Roman"/>
                <a:ea typeface="Times New Roman"/>
              </a:rPr>
              <a:t>одержані</a:t>
            </a:r>
            <a:r>
              <a:rPr lang="ru-RU" sz="2200" dirty="0">
                <a:latin typeface="Times New Roman"/>
                <a:ea typeface="Times New Roman"/>
              </a:rPr>
              <a:t> </a:t>
            </a:r>
            <a:r>
              <a:rPr lang="ru-RU" sz="2200" dirty="0" err="1">
                <a:latin typeface="Times New Roman"/>
                <a:ea typeface="Times New Roman"/>
              </a:rPr>
              <a:t>від</a:t>
            </a:r>
            <a:r>
              <a:rPr lang="ru-RU" sz="2200" dirty="0">
                <a:latin typeface="Times New Roman"/>
                <a:ea typeface="Times New Roman"/>
              </a:rPr>
              <a:t> </a:t>
            </a:r>
            <a:r>
              <a:rPr lang="ru-RU" sz="2200" dirty="0" err="1">
                <a:latin typeface="Times New Roman"/>
                <a:ea typeface="Times New Roman"/>
              </a:rPr>
              <a:t>інших</a:t>
            </a:r>
            <a:r>
              <a:rPr lang="ru-RU" sz="2200" dirty="0">
                <a:latin typeface="Times New Roman"/>
                <a:ea typeface="Times New Roman"/>
              </a:rPr>
              <a:t> </a:t>
            </a:r>
            <a:r>
              <a:rPr lang="ru-RU" sz="2200" dirty="0" err="1">
                <a:latin typeface="Times New Roman"/>
                <a:ea typeface="Times New Roman"/>
              </a:rPr>
              <a:t>органів</a:t>
            </a:r>
            <a:r>
              <a:rPr lang="ru-RU" sz="2200" dirty="0">
                <a:latin typeface="Times New Roman"/>
                <a:ea typeface="Times New Roman"/>
              </a:rPr>
              <a:t> </a:t>
            </a:r>
            <a:r>
              <a:rPr lang="ru-RU" sz="2200" dirty="0" err="1">
                <a:latin typeface="Times New Roman"/>
                <a:ea typeface="Times New Roman"/>
              </a:rPr>
              <a:t>державної</a:t>
            </a:r>
            <a:r>
              <a:rPr lang="ru-RU" sz="2200" dirty="0">
                <a:latin typeface="Times New Roman"/>
                <a:ea typeface="Times New Roman"/>
              </a:rPr>
              <a:t> </a:t>
            </a:r>
            <a:r>
              <a:rPr lang="ru-RU" sz="2200" dirty="0" err="1">
                <a:latin typeface="Times New Roman"/>
                <a:ea typeface="Times New Roman"/>
              </a:rPr>
              <a:t>влади</a:t>
            </a:r>
            <a:r>
              <a:rPr lang="ru-RU" sz="2200" dirty="0">
                <a:latin typeface="Times New Roman"/>
                <a:ea typeface="Times New Roman"/>
              </a:rPr>
              <a:t>, </a:t>
            </a:r>
            <a:r>
              <a:rPr lang="ru-RU" sz="2200" dirty="0" err="1">
                <a:latin typeface="Times New Roman"/>
                <a:ea typeface="Times New Roman"/>
              </a:rPr>
              <a:t>органів</a:t>
            </a:r>
            <a:r>
              <a:rPr lang="ru-RU" sz="2200" dirty="0">
                <a:latin typeface="Times New Roman"/>
                <a:ea typeface="Times New Roman"/>
              </a:rPr>
              <a:t> </a:t>
            </a:r>
            <a:r>
              <a:rPr lang="ru-RU" sz="2200" dirty="0" err="1">
                <a:latin typeface="Times New Roman"/>
                <a:ea typeface="Times New Roman"/>
              </a:rPr>
              <a:t>влади</a:t>
            </a:r>
            <a:r>
              <a:rPr lang="ru-RU" sz="2200" dirty="0">
                <a:latin typeface="Times New Roman"/>
                <a:ea typeface="Times New Roman"/>
              </a:rPr>
              <a:t> </a:t>
            </a:r>
            <a:r>
              <a:rPr lang="ru-RU" sz="2200" dirty="0" err="1">
                <a:latin typeface="Times New Roman"/>
                <a:ea typeface="Times New Roman"/>
              </a:rPr>
              <a:t>Автономної</a:t>
            </a:r>
            <a:r>
              <a:rPr lang="ru-RU" sz="2200" dirty="0">
                <a:latin typeface="Times New Roman"/>
                <a:ea typeface="Times New Roman"/>
              </a:rPr>
              <a:t> </a:t>
            </a:r>
            <a:r>
              <a:rPr lang="ru-RU" sz="2200" dirty="0" err="1">
                <a:latin typeface="Times New Roman"/>
                <a:ea typeface="Times New Roman"/>
              </a:rPr>
              <a:t>Республіки</a:t>
            </a:r>
            <a:r>
              <a:rPr lang="ru-RU" sz="2200" dirty="0">
                <a:latin typeface="Times New Roman"/>
                <a:ea typeface="Times New Roman"/>
              </a:rPr>
              <a:t> </a:t>
            </a:r>
            <a:r>
              <a:rPr lang="ru-RU" sz="2200" dirty="0" err="1">
                <a:latin typeface="Times New Roman"/>
                <a:ea typeface="Times New Roman"/>
              </a:rPr>
              <a:t>Крим</a:t>
            </a:r>
            <a:r>
              <a:rPr lang="ru-RU" sz="2200" dirty="0">
                <a:latin typeface="Times New Roman"/>
                <a:ea typeface="Times New Roman"/>
              </a:rPr>
              <a:t>, </a:t>
            </a:r>
            <a:r>
              <a:rPr lang="ru-RU" sz="2200" dirty="0" err="1">
                <a:latin typeface="Times New Roman"/>
                <a:ea typeface="Times New Roman"/>
              </a:rPr>
              <a:t>органів</a:t>
            </a:r>
            <a:r>
              <a:rPr lang="ru-RU" sz="2200" dirty="0">
                <a:latin typeface="Times New Roman"/>
                <a:ea typeface="Times New Roman"/>
              </a:rPr>
              <a:t> </a:t>
            </a:r>
            <a:r>
              <a:rPr lang="ru-RU" sz="2200" dirty="0" err="1">
                <a:latin typeface="Times New Roman"/>
                <a:ea typeface="Times New Roman"/>
              </a:rPr>
              <a:t>місцевого</a:t>
            </a:r>
            <a:r>
              <a:rPr lang="ru-RU" sz="2200" dirty="0">
                <a:latin typeface="Times New Roman"/>
                <a:ea typeface="Times New Roman"/>
              </a:rPr>
              <a:t> </a:t>
            </a:r>
            <a:r>
              <a:rPr lang="ru-RU" sz="2200" dirty="0" err="1">
                <a:latin typeface="Times New Roman"/>
                <a:ea typeface="Times New Roman"/>
              </a:rPr>
              <a:t>самоврядування</a:t>
            </a:r>
            <a:r>
              <a:rPr lang="ru-RU" sz="2200" dirty="0">
                <a:latin typeface="Times New Roman"/>
                <a:ea typeface="Times New Roman"/>
              </a:rPr>
              <a:t>, </a:t>
            </a:r>
            <a:r>
              <a:rPr lang="ru-RU" sz="2200" dirty="0" err="1">
                <a:latin typeface="Times New Roman"/>
                <a:ea typeface="Times New Roman"/>
              </a:rPr>
              <a:t>інших</a:t>
            </a:r>
            <a:r>
              <a:rPr lang="ru-RU" sz="2200" dirty="0">
                <a:latin typeface="Times New Roman"/>
                <a:ea typeface="Times New Roman"/>
              </a:rPr>
              <a:t> держав </a:t>
            </a:r>
            <a:r>
              <a:rPr lang="ru-RU" sz="2200" dirty="0" err="1">
                <a:latin typeface="Times New Roman"/>
                <a:ea typeface="Times New Roman"/>
              </a:rPr>
              <a:t>або</a:t>
            </a:r>
            <a:r>
              <a:rPr lang="ru-RU" sz="2200" dirty="0">
                <a:latin typeface="Times New Roman"/>
                <a:ea typeface="Times New Roman"/>
              </a:rPr>
              <a:t> </a:t>
            </a:r>
            <a:r>
              <a:rPr lang="ru-RU" sz="2200" dirty="0" err="1">
                <a:latin typeface="Times New Roman"/>
                <a:ea typeface="Times New Roman"/>
              </a:rPr>
              <a:t>міжнародних</a:t>
            </a:r>
            <a:r>
              <a:rPr lang="ru-RU" sz="2200" dirty="0">
                <a:latin typeface="Times New Roman"/>
                <a:ea typeface="Times New Roman"/>
              </a:rPr>
              <a:t> </a:t>
            </a:r>
            <a:r>
              <a:rPr lang="ru-RU" sz="2200" dirty="0" err="1">
                <a:latin typeface="Times New Roman"/>
                <a:ea typeface="Times New Roman"/>
              </a:rPr>
              <a:t>організацій</a:t>
            </a:r>
            <a:r>
              <a:rPr lang="ru-RU" sz="2200" dirty="0">
                <a:latin typeface="Times New Roman"/>
                <a:ea typeface="Times New Roman"/>
              </a:rPr>
              <a:t> на </a:t>
            </a:r>
            <a:r>
              <a:rPr lang="ru-RU" sz="2200" dirty="0" err="1">
                <a:latin typeface="Times New Roman"/>
                <a:ea typeface="Times New Roman"/>
              </a:rPr>
              <a:t>безоплатній</a:t>
            </a:r>
            <a:r>
              <a:rPr lang="ru-RU" sz="2200" dirty="0">
                <a:latin typeface="Times New Roman"/>
                <a:ea typeface="Times New Roman"/>
              </a:rPr>
              <a:t> та </a:t>
            </a:r>
            <a:r>
              <a:rPr lang="ru-RU" sz="2200" dirty="0" err="1">
                <a:latin typeface="Times New Roman"/>
                <a:ea typeface="Times New Roman"/>
              </a:rPr>
              <a:t>безповоротній</a:t>
            </a:r>
            <a:r>
              <a:rPr lang="ru-RU" sz="2200" dirty="0">
                <a:latin typeface="Times New Roman"/>
                <a:ea typeface="Times New Roman"/>
              </a:rPr>
              <a:t> </a:t>
            </a:r>
            <a:r>
              <a:rPr lang="ru-RU" sz="2200" dirty="0" err="1">
                <a:latin typeface="Times New Roman"/>
                <a:ea typeface="Times New Roman"/>
              </a:rPr>
              <a:t>основі</a:t>
            </a:r>
            <a:r>
              <a:rPr lang="ru-RU" sz="2200" dirty="0">
                <a:latin typeface="Times New Roman"/>
                <a:ea typeface="Times New Roman"/>
              </a:rPr>
              <a:t>. </a:t>
            </a:r>
            <a:endParaRPr lang="ru-RU" sz="2200" dirty="0">
              <a:effectLst/>
              <a:latin typeface="Times New Roman"/>
              <a:ea typeface="Times New Roman"/>
            </a:endParaRPr>
          </a:p>
        </p:txBody>
      </p:sp>
    </p:spTree>
    <p:extLst>
      <p:ext uri="{BB962C8B-B14F-4D97-AF65-F5344CB8AC3E}">
        <p14:creationId xmlns:p14="http://schemas.microsoft.com/office/powerpoint/2010/main" val="1602543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9"/>
            <a:ext cx="8496944" cy="6863417"/>
          </a:xfrm>
          <a:prstGeom prst="rect">
            <a:avLst/>
          </a:prstGeom>
        </p:spPr>
        <p:txBody>
          <a:bodyPr wrap="square">
            <a:spAutoFit/>
          </a:bodyPr>
          <a:lstStyle/>
          <a:p>
            <a:pPr algn="just">
              <a:spcAft>
                <a:spcPts val="0"/>
              </a:spcAft>
              <a:tabLst>
                <a:tab pos="306070" algn="l"/>
              </a:tabLst>
            </a:pPr>
            <a:r>
              <a:rPr lang="uk-UA" sz="2200" i="1" dirty="0">
                <a:latin typeface="Times New Roman"/>
                <a:ea typeface="Times New Roman"/>
              </a:rPr>
              <a:t>За економічною природою</a:t>
            </a:r>
            <a:r>
              <a:rPr lang="uk-UA" sz="2200" dirty="0">
                <a:latin typeface="Times New Roman"/>
                <a:ea typeface="Times New Roman"/>
              </a:rPr>
              <a:t> доходи місцевих органів влади поділяються на:</a:t>
            </a:r>
            <a:endParaRPr lang="ru-RU" sz="2200" dirty="0">
              <a:latin typeface="Times New Roman"/>
              <a:ea typeface="Times New Roman"/>
            </a:endParaRPr>
          </a:p>
          <a:p>
            <a:pPr marL="0" lvl="1" algn="just">
              <a:spcAft>
                <a:spcPts val="0"/>
              </a:spcAft>
              <a:buFont typeface="Times New Roman"/>
              <a:buChar char="-"/>
              <a:tabLst>
                <a:tab pos="306070" algn="l"/>
                <a:tab pos="929640" algn="l"/>
              </a:tabLst>
            </a:pPr>
            <a:r>
              <a:rPr lang="uk-UA" sz="2200" b="1" i="1" dirty="0">
                <a:latin typeface="Times New Roman"/>
                <a:ea typeface="Times New Roman"/>
              </a:rPr>
              <a:t>власні доходи</a:t>
            </a:r>
            <a:r>
              <a:rPr lang="uk-UA" sz="2200" b="1" dirty="0">
                <a:latin typeface="Times New Roman"/>
                <a:ea typeface="Times New Roman"/>
              </a:rPr>
              <a:t>:</a:t>
            </a:r>
            <a:r>
              <a:rPr lang="uk-UA" sz="2200" dirty="0">
                <a:latin typeface="Times New Roman"/>
                <a:ea typeface="Times New Roman"/>
              </a:rPr>
              <a:t> що мобілізуються місцевою владою самостійно на основі власних рішень і за рахунок джерел, визначених місцевим органом влади. До власних доходів належать місцеві податки і збори, доходи від майна, що належить місцевій владі, та від господарської діяльності комунальних (муніципальних) підприємств, комунальні платежі, а також доходи за рахунок комунальних кредитів і позик;</a:t>
            </a:r>
            <a:endParaRPr lang="ru-RU" sz="2200" dirty="0">
              <a:latin typeface="Times New Roman"/>
              <a:ea typeface="Times New Roman"/>
            </a:endParaRPr>
          </a:p>
          <a:p>
            <a:pPr marL="0" lvl="1" algn="just">
              <a:spcAft>
                <a:spcPts val="0"/>
              </a:spcAft>
              <a:buFont typeface="Times New Roman"/>
              <a:buChar char="-"/>
              <a:tabLst>
                <a:tab pos="306070" algn="l"/>
                <a:tab pos="929640" algn="l"/>
              </a:tabLst>
            </a:pPr>
            <a:r>
              <a:rPr lang="uk-UA" sz="2200" b="1" i="1" dirty="0">
                <a:latin typeface="Times New Roman"/>
                <a:ea typeface="Times New Roman"/>
              </a:rPr>
              <a:t>передані доходи</a:t>
            </a:r>
            <a:r>
              <a:rPr lang="uk-UA" sz="2200" b="1" dirty="0">
                <a:latin typeface="Times New Roman"/>
                <a:ea typeface="Times New Roman"/>
              </a:rPr>
              <a:t>:</a:t>
            </a:r>
            <a:r>
              <a:rPr lang="uk-UA" sz="2200" dirty="0">
                <a:latin typeface="Times New Roman"/>
                <a:ea typeface="Times New Roman"/>
              </a:rPr>
              <a:t> </a:t>
            </a:r>
            <a:r>
              <a:rPr lang="uk-UA" sz="2200" dirty="0" err="1">
                <a:latin typeface="Times New Roman"/>
                <a:ea typeface="Times New Roman"/>
              </a:rPr>
              <a:t>доходи</a:t>
            </a:r>
            <a:r>
              <a:rPr lang="uk-UA" sz="2200" dirty="0">
                <a:latin typeface="Times New Roman"/>
                <a:ea typeface="Times New Roman"/>
              </a:rPr>
              <a:t>, що передаються місцевій владі центральною владою або органами влади вищого територіального рівня. </a:t>
            </a:r>
            <a:endParaRPr lang="ru-RU" sz="2200" dirty="0">
              <a:latin typeface="Times New Roman"/>
              <a:ea typeface="Times New Roman"/>
            </a:endParaRPr>
          </a:p>
          <a:p>
            <a:pPr algn="just">
              <a:spcAft>
                <a:spcPts val="0"/>
              </a:spcAft>
              <a:tabLst>
                <a:tab pos="306070" algn="l"/>
              </a:tabLst>
            </a:pPr>
            <a:r>
              <a:rPr lang="uk-UA" sz="2200" dirty="0">
                <a:latin typeface="Times New Roman"/>
                <a:ea typeface="Times New Roman"/>
              </a:rPr>
              <a:t>В Україні за економічною природою доходи місцевих органів влади, згідно із законодавством, поділяються  на власні, закріплені та регульовані:</a:t>
            </a:r>
            <a:endParaRPr lang="ru-RU" sz="2200" dirty="0">
              <a:latin typeface="Times New Roman"/>
              <a:ea typeface="Times New Roman"/>
            </a:endParaRPr>
          </a:p>
          <a:p>
            <a:pPr marL="0" lvl="1" algn="just">
              <a:spcAft>
                <a:spcPts val="0"/>
              </a:spcAft>
              <a:buFont typeface="Times New Roman"/>
              <a:buChar char="-"/>
              <a:tabLst>
                <a:tab pos="306070" algn="l"/>
                <a:tab pos="929640" algn="l"/>
              </a:tabLst>
            </a:pPr>
            <a:r>
              <a:rPr lang="uk-UA" sz="2200" b="1" i="1" dirty="0">
                <a:latin typeface="Times New Roman"/>
                <a:ea typeface="Times New Roman"/>
              </a:rPr>
              <a:t>закріплені доходи</a:t>
            </a:r>
            <a:r>
              <a:rPr lang="uk-UA" sz="2200" dirty="0">
                <a:latin typeface="Times New Roman"/>
                <a:ea typeface="Times New Roman"/>
              </a:rPr>
              <a:t> – це одна з форм  переданих доходів місцевим органам влади на стабільній, довгостроковій основі;</a:t>
            </a:r>
            <a:endParaRPr lang="ru-RU" sz="2200" dirty="0">
              <a:latin typeface="Times New Roman"/>
              <a:ea typeface="Times New Roman"/>
            </a:endParaRPr>
          </a:p>
          <a:p>
            <a:pPr marL="0" lvl="1" algn="just">
              <a:spcAft>
                <a:spcPts val="0"/>
              </a:spcAft>
              <a:buFont typeface="Times New Roman"/>
              <a:buChar char="-"/>
              <a:tabLst>
                <a:tab pos="306070" algn="l"/>
                <a:tab pos="929640" algn="l"/>
              </a:tabLst>
            </a:pPr>
            <a:r>
              <a:rPr lang="uk-UA" sz="2200" b="1" i="1" dirty="0">
                <a:latin typeface="Times New Roman"/>
                <a:ea typeface="Times New Roman"/>
              </a:rPr>
              <a:t>регульовані доходи</a:t>
            </a:r>
            <a:r>
              <a:rPr lang="uk-UA" sz="2200" i="1" dirty="0">
                <a:latin typeface="Times New Roman"/>
                <a:ea typeface="Times New Roman"/>
              </a:rPr>
              <a:t> </a:t>
            </a:r>
            <a:r>
              <a:rPr lang="uk-UA" sz="2200" dirty="0">
                <a:latin typeface="Times New Roman"/>
                <a:ea typeface="Times New Roman"/>
              </a:rPr>
              <a:t>– це також одна з форм доходів, що передаються центральною владою місцевим органам влади або з бюджетів територій вищого адміністративного рівня до бюджетів територій нижчого адміністративного рівня (функціонували до 2001 року).</a:t>
            </a:r>
            <a:endParaRPr lang="ru-RU" sz="2200" dirty="0">
              <a:effectLst/>
              <a:latin typeface="Times New Roman"/>
              <a:ea typeface="Times New Roman"/>
            </a:endParaRPr>
          </a:p>
        </p:txBody>
      </p:sp>
    </p:spTree>
    <p:extLst>
      <p:ext uri="{BB962C8B-B14F-4D97-AF65-F5344CB8AC3E}">
        <p14:creationId xmlns:p14="http://schemas.microsoft.com/office/powerpoint/2010/main" val="1667278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0727" y="260648"/>
            <a:ext cx="12097344" cy="6336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9347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16632"/>
            <a:ext cx="8640959" cy="6741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622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7"/>
            <a:ext cx="8568952" cy="6001643"/>
          </a:xfrm>
          <a:prstGeom prst="rect">
            <a:avLst/>
          </a:prstGeom>
        </p:spPr>
        <p:txBody>
          <a:bodyPr wrap="square">
            <a:spAutoFit/>
          </a:bodyPr>
          <a:lstStyle/>
          <a:p>
            <a:pPr lvl="0" algn="just">
              <a:spcAft>
                <a:spcPts val="0"/>
              </a:spcAft>
              <a:tabLst>
                <a:tab pos="306070" algn="l"/>
                <a:tab pos="274320" algn="l"/>
              </a:tabLst>
            </a:pPr>
            <a:r>
              <a:rPr lang="en-US" sz="2400" b="1" i="1" dirty="0" smtClean="0">
                <a:latin typeface="Times New Roman"/>
                <a:ea typeface="Times New Roman"/>
              </a:rPr>
              <a:t>2</a:t>
            </a:r>
            <a:r>
              <a:rPr lang="uk-UA" sz="2400" b="1" i="1" dirty="0" smtClean="0">
                <a:latin typeface="Times New Roman"/>
                <a:ea typeface="Times New Roman"/>
              </a:rPr>
              <a:t>. Функції </a:t>
            </a:r>
            <a:r>
              <a:rPr lang="uk-UA" sz="2400" b="1" i="1" dirty="0">
                <a:latin typeface="Times New Roman"/>
                <a:ea typeface="Times New Roman"/>
              </a:rPr>
              <a:t>місцевих фінансів</a:t>
            </a:r>
            <a:endParaRPr lang="ru-RU" sz="2400" dirty="0">
              <a:latin typeface="Times New Roman"/>
              <a:ea typeface="Times New Roman"/>
            </a:endParaRPr>
          </a:p>
          <a:p>
            <a:pPr algn="just">
              <a:spcAft>
                <a:spcPts val="0"/>
              </a:spcAft>
              <a:tabLst>
                <a:tab pos="306070" algn="l"/>
              </a:tabLst>
            </a:pPr>
            <a:r>
              <a:rPr lang="uk-UA" sz="2400" dirty="0" smtClean="0">
                <a:latin typeface="Times New Roman"/>
                <a:ea typeface="Times New Roman"/>
              </a:rPr>
              <a:t>	</a:t>
            </a:r>
          </a:p>
          <a:p>
            <a:pPr algn="just">
              <a:spcAft>
                <a:spcPts val="0"/>
              </a:spcAft>
              <a:tabLst>
                <a:tab pos="306070" algn="l"/>
              </a:tabLst>
            </a:pPr>
            <a:r>
              <a:rPr lang="uk-UA" sz="2400" dirty="0">
                <a:latin typeface="Times New Roman"/>
                <a:ea typeface="Times New Roman"/>
              </a:rPr>
              <a:t>	</a:t>
            </a:r>
            <a:r>
              <a:rPr lang="uk-UA" sz="2400" dirty="0" smtClean="0">
                <a:latin typeface="Times New Roman"/>
                <a:ea typeface="Times New Roman"/>
              </a:rPr>
              <a:t>Найповніше </a:t>
            </a:r>
            <a:r>
              <a:rPr lang="uk-UA" sz="2400" dirty="0">
                <a:latin typeface="Times New Roman"/>
                <a:ea typeface="Times New Roman"/>
              </a:rPr>
              <a:t>суть місцевих фінансів розкривається в їх функціях, при цьому більшість учених-економістів у своїх теоретичних дослідженнях доводять, що місцеві фінанси виконують </a:t>
            </a:r>
            <a:r>
              <a:rPr lang="uk-UA" sz="2400" b="1" i="1" dirty="0">
                <a:latin typeface="Times New Roman"/>
                <a:ea typeface="Times New Roman"/>
              </a:rPr>
              <a:t>дві функції — розподільну і контрольну. </a:t>
            </a:r>
            <a:r>
              <a:rPr lang="uk-UA" sz="2400" dirty="0">
                <a:latin typeface="Times New Roman"/>
                <a:ea typeface="Times New Roman"/>
              </a:rPr>
              <a:t>У ринкових умовах господарювання місцеві фінанси функціонують </a:t>
            </a:r>
            <a:r>
              <a:rPr lang="uk-UA" sz="2400" i="1" dirty="0">
                <a:latin typeface="Times New Roman"/>
                <a:ea typeface="Times New Roman"/>
              </a:rPr>
              <a:t>як вартісний інструмент формування, розподілу і використання грошових фондів міс­цевого та індивідуального призначення й контролю за цими процесами.</a:t>
            </a:r>
            <a:r>
              <a:rPr lang="uk-UA" sz="2400" dirty="0">
                <a:latin typeface="Times New Roman"/>
                <a:ea typeface="Times New Roman"/>
              </a:rPr>
              <a:t> Це досягається шляхом розподілу вартості валового внут­рішнього продукту на конкретні види грошових коштів, які направляються на задоволення конкретних потреб регіонів в еко­номічному і соціальному розвитку. Задоволення потреб регіонів здійснюється на стадії первинного та вторинного розподілу вартості валового внутрішнього продукту.</a:t>
            </a:r>
            <a:endParaRPr lang="ru-RU" sz="2400" dirty="0">
              <a:effectLst/>
              <a:latin typeface="Times New Roman"/>
              <a:ea typeface="Times New Roman"/>
            </a:endParaRPr>
          </a:p>
        </p:txBody>
      </p:sp>
    </p:spTree>
    <p:extLst>
      <p:ext uri="{BB962C8B-B14F-4D97-AF65-F5344CB8AC3E}">
        <p14:creationId xmlns:p14="http://schemas.microsoft.com/office/powerpoint/2010/main" val="8789850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7201972"/>
          </a:xfrm>
          <a:prstGeom prst="rect">
            <a:avLst/>
          </a:prstGeom>
        </p:spPr>
        <p:txBody>
          <a:bodyPr wrap="square">
            <a:spAutoFit/>
          </a:bodyPr>
          <a:lstStyle/>
          <a:p>
            <a:pPr algn="just">
              <a:spcAft>
                <a:spcPts val="0"/>
              </a:spcAft>
              <a:tabLst>
                <a:tab pos="306070" algn="l"/>
              </a:tabLst>
            </a:pPr>
            <a:r>
              <a:rPr lang="uk-UA" sz="2200" b="1" i="1" dirty="0">
                <a:latin typeface="Times New Roman"/>
                <a:ea typeface="Times New Roman"/>
              </a:rPr>
              <a:t>На стадії первинного розподілу</a:t>
            </a:r>
            <a:r>
              <a:rPr lang="uk-UA" sz="2200" dirty="0">
                <a:latin typeface="Times New Roman"/>
                <a:ea typeface="Times New Roman"/>
              </a:rPr>
              <a:t> знову створеної вартості на підприємствах комунальної форми власності створюється амортизаційний фонд, відновлюється вартість оборотних коштів, фор­мується фонд заробітної плати, фонд соціального захисту, пенсійний фонд та виділяється податок на додану вартість і прибуток.</a:t>
            </a:r>
            <a:endParaRPr lang="ru-RU" sz="2200" dirty="0">
              <a:latin typeface="Times New Roman"/>
              <a:ea typeface="Times New Roman"/>
            </a:endParaRPr>
          </a:p>
          <a:p>
            <a:pPr algn="just">
              <a:spcAft>
                <a:spcPts val="0"/>
              </a:spcAft>
              <a:tabLst>
                <a:tab pos="306070" algn="l"/>
              </a:tabLst>
            </a:pPr>
            <a:r>
              <a:rPr lang="uk-UA" sz="2200" b="1" i="1" dirty="0">
                <a:latin typeface="Times New Roman"/>
                <a:ea typeface="Times New Roman"/>
              </a:rPr>
              <a:t>На стадії вторинного розподілу, або перерозподілу</a:t>
            </a:r>
            <a:r>
              <a:rPr lang="uk-UA" sz="2200" dirty="0">
                <a:latin typeface="Times New Roman"/>
                <a:ea typeface="Times New Roman"/>
              </a:rPr>
              <a:t>, відбувається процес формування централізованих фондів, які за рівнем централізації поділяються на загальнодержавні, обласні, районні, сільські та селищні бюджети. Крім того, у процесі перерозподілу здійснюється регулювання бюджетів усіх рівнів місцевого самоврядування, тобто відбувається </a:t>
            </a:r>
            <a:r>
              <a:rPr lang="uk-UA" sz="2200" dirty="0" err="1">
                <a:latin typeface="Times New Roman"/>
                <a:ea typeface="Times New Roman"/>
              </a:rPr>
              <a:t>міжтериторіальний</a:t>
            </a:r>
            <a:r>
              <a:rPr lang="uk-UA" sz="2200" dirty="0">
                <a:latin typeface="Times New Roman"/>
                <a:ea typeface="Times New Roman"/>
              </a:rPr>
              <a:t> розподіл кош­тів. Слід зазначити, що з допомогою розподільної функції місцевих фінансів місцеві органи самоврядування здійснюють </a:t>
            </a:r>
            <a:r>
              <a:rPr lang="uk-UA" sz="2200" dirty="0" err="1">
                <a:latin typeface="Times New Roman"/>
                <a:ea typeface="Times New Roman"/>
              </a:rPr>
              <a:t>внутріш­ньотериторіальний</a:t>
            </a:r>
            <a:r>
              <a:rPr lang="uk-UA" sz="2200" dirty="0">
                <a:latin typeface="Times New Roman"/>
                <a:ea typeface="Times New Roman"/>
              </a:rPr>
              <a:t> розподіл створеної вартості, а також мають можливість розподіляти грошові кошти між виробничою і невиробничою сферами. Отже, розподільча функція фінансів дає змогу місцевим органам самоврядування встановлювати оптималь­ні пропорції між різними фондами грошових коштів, які створюються на підприємствах комунальної форми власності, і забезпечувати пріоритетний розвиток тих підприємств, що в даному регіоні є дуже необхідними.</a:t>
            </a:r>
            <a:endParaRPr lang="ru-RU" sz="2200" dirty="0">
              <a:effectLst/>
              <a:latin typeface="Times New Roman"/>
              <a:ea typeface="Times New Roman"/>
            </a:endParaRPr>
          </a:p>
        </p:txBody>
      </p:sp>
    </p:spTree>
    <p:extLst>
      <p:ext uri="{BB962C8B-B14F-4D97-AF65-F5344CB8AC3E}">
        <p14:creationId xmlns:p14="http://schemas.microsoft.com/office/powerpoint/2010/main" val="2296297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6"/>
            <a:ext cx="8496944" cy="5262979"/>
          </a:xfrm>
          <a:prstGeom prst="rect">
            <a:avLst/>
          </a:prstGeom>
        </p:spPr>
        <p:txBody>
          <a:bodyPr wrap="square">
            <a:spAutoFit/>
          </a:bodyPr>
          <a:lstStyle/>
          <a:p>
            <a:pPr algn="just">
              <a:spcAft>
                <a:spcPts val="0"/>
              </a:spcAft>
              <a:tabLst>
                <a:tab pos="306070" algn="l"/>
              </a:tabLst>
            </a:pPr>
            <a:r>
              <a:rPr lang="uk-UA" sz="2400" b="1" dirty="0">
                <a:latin typeface="Times New Roman"/>
                <a:ea typeface="Times New Roman"/>
              </a:rPr>
              <a:t>1. Сутність місцевих фінансів та причини появи.</a:t>
            </a:r>
            <a:endParaRPr lang="ru-RU" sz="2400" dirty="0">
              <a:latin typeface="Times New Roman"/>
              <a:ea typeface="Times New Roman"/>
            </a:endParaRPr>
          </a:p>
          <a:p>
            <a:pPr algn="just">
              <a:spcAft>
                <a:spcPts val="0"/>
              </a:spcAft>
              <a:tabLst>
                <a:tab pos="306070" algn="l"/>
              </a:tabLst>
            </a:pPr>
            <a:r>
              <a:rPr lang="en-US" sz="2400" dirty="0">
                <a:latin typeface="Times New Roman"/>
                <a:ea typeface="Times New Roman"/>
              </a:rPr>
              <a:t> </a:t>
            </a:r>
            <a:endParaRPr lang="ru-RU" sz="2400" dirty="0">
              <a:latin typeface="Times New Roman"/>
              <a:ea typeface="Times New Roman"/>
            </a:endParaRPr>
          </a:p>
          <a:p>
            <a:pPr algn="just">
              <a:spcAft>
                <a:spcPts val="0"/>
              </a:spcAft>
              <a:tabLst>
                <a:tab pos="306070" algn="l"/>
              </a:tabLst>
            </a:pPr>
            <a:r>
              <a:rPr lang="en-US" sz="2400" dirty="0" smtClean="0">
                <a:latin typeface="Times New Roman"/>
                <a:ea typeface="Times New Roman"/>
              </a:rPr>
              <a:t>	</a:t>
            </a:r>
            <a:r>
              <a:rPr lang="uk-UA" sz="2400" dirty="0" smtClean="0">
                <a:latin typeface="Times New Roman"/>
                <a:ea typeface="Times New Roman"/>
              </a:rPr>
              <a:t>Наука </a:t>
            </a:r>
            <a:r>
              <a:rPr lang="uk-UA" sz="2400" u="sng" dirty="0">
                <a:latin typeface="Times New Roman"/>
                <a:ea typeface="Times New Roman"/>
              </a:rPr>
              <a:t>про місцеві фінанси</a:t>
            </a:r>
            <a:r>
              <a:rPr lang="uk-UA" sz="2400" dirty="0">
                <a:latin typeface="Times New Roman"/>
                <a:ea typeface="Times New Roman"/>
              </a:rPr>
              <a:t> є окремою, самостійною галуззю фінансової науки. Процес її формування відбувався у двох основних напрямах</a:t>
            </a:r>
            <a:r>
              <a:rPr lang="uk-UA" sz="2400" dirty="0" smtClean="0">
                <a:latin typeface="Times New Roman"/>
                <a:ea typeface="Times New Roman"/>
              </a:rPr>
              <a:t>:</a:t>
            </a:r>
            <a:endParaRPr lang="en-US" sz="2400" dirty="0" smtClean="0">
              <a:latin typeface="Times New Roman"/>
              <a:ea typeface="Times New Roman"/>
            </a:endParaRPr>
          </a:p>
          <a:p>
            <a:pPr marL="0" lvl="1" algn="just">
              <a:spcAft>
                <a:spcPts val="0"/>
              </a:spcAft>
              <a:buFont typeface="Times New Roman"/>
              <a:buChar char="-"/>
              <a:tabLst>
                <a:tab pos="306070" algn="l"/>
                <a:tab pos="929640" algn="l"/>
              </a:tabLst>
            </a:pPr>
            <a:r>
              <a:rPr lang="en-US" sz="2400" dirty="0" smtClean="0">
                <a:latin typeface="Times New Roman"/>
                <a:ea typeface="Times New Roman"/>
              </a:rPr>
              <a:t> 	</a:t>
            </a:r>
            <a:r>
              <a:rPr lang="uk-UA" sz="2400" dirty="0" smtClean="0">
                <a:latin typeface="Times New Roman"/>
                <a:ea typeface="Times New Roman"/>
              </a:rPr>
              <a:t>історично </a:t>
            </a:r>
            <a:r>
              <a:rPr lang="uk-UA" sz="2400" dirty="0">
                <a:latin typeface="Times New Roman"/>
                <a:ea typeface="Times New Roman"/>
              </a:rPr>
              <a:t>склалося так, що </a:t>
            </a:r>
            <a:r>
              <a:rPr lang="uk-UA" sz="2400" u="sng" dirty="0">
                <a:latin typeface="Times New Roman"/>
                <a:ea typeface="Times New Roman"/>
              </a:rPr>
              <a:t>спочатку виникла наука про державні фінанси </a:t>
            </a:r>
            <a:r>
              <a:rPr lang="uk-UA" sz="2400" dirty="0">
                <a:latin typeface="Times New Roman"/>
                <a:ea typeface="Times New Roman"/>
              </a:rPr>
              <a:t>, а потім від неї відокремилося самостійне вчення про місцеві фінанси. Таким чином, поняття “місцеві фінанси” виникло на противагу поняттю “державні фінанси”.</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en-US" sz="2400" dirty="0" smtClean="0">
                <a:latin typeface="Times New Roman"/>
                <a:ea typeface="Times New Roman"/>
              </a:rPr>
              <a:t> </a:t>
            </a:r>
            <a:r>
              <a:rPr lang="uk-UA" sz="2400" dirty="0" smtClean="0">
                <a:latin typeface="Times New Roman"/>
                <a:ea typeface="Times New Roman"/>
              </a:rPr>
              <a:t>вчення </a:t>
            </a:r>
            <a:r>
              <a:rPr lang="uk-UA" sz="2400" dirty="0">
                <a:latin typeface="Times New Roman"/>
                <a:ea typeface="Times New Roman"/>
              </a:rPr>
              <a:t>про місцеві фінанси як наука виникло також у </a:t>
            </a:r>
            <a:r>
              <a:rPr lang="uk-UA" sz="2400" u="sng" dirty="0">
                <a:latin typeface="Times New Roman"/>
                <a:ea typeface="Times New Roman"/>
              </a:rPr>
              <a:t>процесі розширення розуміння предмета фінансової науки</a:t>
            </a:r>
            <a:r>
              <a:rPr lang="uk-UA" sz="2400" dirty="0">
                <a:latin typeface="Times New Roman"/>
                <a:ea typeface="Times New Roman"/>
              </a:rPr>
              <a:t>, коли фінансове господарство общин та інших територіальних колективів, яке до цього вважалося приватним, було включене до складу публічного фінансового господарства.</a:t>
            </a:r>
            <a:endParaRPr lang="ru-RU" sz="2400" dirty="0">
              <a:effectLst/>
              <a:latin typeface="Times New Roman"/>
              <a:ea typeface="Times New Roman"/>
            </a:endParaRPr>
          </a:p>
        </p:txBody>
      </p:sp>
    </p:spTree>
    <p:extLst>
      <p:ext uri="{BB962C8B-B14F-4D97-AF65-F5344CB8AC3E}">
        <p14:creationId xmlns:p14="http://schemas.microsoft.com/office/powerpoint/2010/main" val="35690964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28124"/>
            <a:ext cx="8640960" cy="6186309"/>
          </a:xfrm>
          <a:prstGeom prst="rect">
            <a:avLst/>
          </a:prstGeom>
        </p:spPr>
        <p:txBody>
          <a:bodyPr wrap="square">
            <a:spAutoFit/>
          </a:bodyPr>
          <a:lstStyle/>
          <a:p>
            <a:pPr algn="just">
              <a:spcAft>
                <a:spcPts val="0"/>
              </a:spcAft>
              <a:tabLst>
                <a:tab pos="306070" algn="l"/>
              </a:tabLst>
            </a:pPr>
            <a:r>
              <a:rPr lang="uk-UA" b="1" dirty="0">
                <a:latin typeface="Times New Roman"/>
                <a:ea typeface="Times New Roman"/>
              </a:rPr>
              <a:t>Основні форми впливу (функції) місцевих органів влади, їхніх фінансів на економіку та соціальну сферу держави:</a:t>
            </a:r>
            <a:endParaRPr lang="ru-RU" dirty="0">
              <a:latin typeface="Times New Roman"/>
              <a:ea typeface="Times New Roman"/>
            </a:endParaRPr>
          </a:p>
          <a:p>
            <a:pPr algn="just">
              <a:spcAft>
                <a:spcPts val="0"/>
              </a:spcAft>
              <a:tabLst>
                <a:tab pos="306070" algn="l"/>
              </a:tabLst>
            </a:pPr>
            <a:r>
              <a:rPr lang="uk-UA" dirty="0">
                <a:latin typeface="Times New Roman"/>
                <a:ea typeface="Times New Roman"/>
              </a:rPr>
              <a:t>- </a:t>
            </a:r>
            <a:r>
              <a:rPr lang="uk-UA" b="1" dirty="0">
                <a:latin typeface="Times New Roman"/>
                <a:ea typeface="Times New Roman"/>
              </a:rPr>
              <a:t>По-перше, до </a:t>
            </a:r>
            <a:r>
              <a:rPr lang="uk-UA" b="1" i="1" dirty="0">
                <a:latin typeface="Times New Roman"/>
                <a:ea typeface="Times New Roman"/>
              </a:rPr>
              <a:t>фінансових систем місцевих органів влади мобілізується значна частина валового внутрішнього продукту (ВВП).</a:t>
            </a:r>
            <a:r>
              <a:rPr lang="uk-UA" b="1" dirty="0">
                <a:latin typeface="Times New Roman"/>
                <a:ea typeface="Times New Roman"/>
              </a:rPr>
              <a:t> </a:t>
            </a:r>
            <a:r>
              <a:rPr lang="uk-UA" dirty="0">
                <a:latin typeface="Times New Roman"/>
                <a:ea typeface="Times New Roman"/>
              </a:rPr>
              <a:t>Через зазначені системи здійснюється розподіл і перерозподіл цієї частини ВВП. Функції соціально-економічного регулювання, які забезпечують фінанси місцевих органів влади, не обмежуються вилученням, розподілом і перерозподілом частини ВВП. Місцеві органи влади, подібно до держави, у сфері своєї компетенції здійснюють також і нормативне (правове) регулювання соціально-економічної діяльності, тобто вони встановлюють певні правила поведінки господарюючих суб’єктів.</a:t>
            </a:r>
            <a:endParaRPr lang="ru-RU" dirty="0">
              <a:latin typeface="Times New Roman"/>
              <a:ea typeface="Times New Roman"/>
            </a:endParaRPr>
          </a:p>
          <a:p>
            <a:pPr algn="just">
              <a:spcAft>
                <a:spcPts val="0"/>
              </a:spcAft>
              <a:tabLst>
                <a:tab pos="306070" algn="l"/>
              </a:tabLst>
            </a:pPr>
            <a:r>
              <a:rPr lang="uk-UA" dirty="0">
                <a:latin typeface="Times New Roman"/>
                <a:ea typeface="Times New Roman"/>
              </a:rPr>
              <a:t>- </a:t>
            </a:r>
            <a:r>
              <a:rPr lang="uk-UA" b="1" dirty="0">
                <a:latin typeface="Times New Roman"/>
                <a:ea typeface="Times New Roman"/>
              </a:rPr>
              <a:t>По-друге, </a:t>
            </a:r>
            <a:r>
              <a:rPr lang="uk-UA" b="1" i="1" dirty="0">
                <a:latin typeface="Times New Roman"/>
                <a:ea typeface="Times New Roman"/>
              </a:rPr>
              <a:t>місцеві фінанси є фіскальним інструментом.</a:t>
            </a:r>
            <a:r>
              <a:rPr lang="uk-UA" b="1" dirty="0">
                <a:latin typeface="Times New Roman"/>
                <a:ea typeface="Times New Roman"/>
              </a:rPr>
              <a:t> </a:t>
            </a:r>
            <a:r>
              <a:rPr lang="uk-UA" dirty="0">
                <a:latin typeface="Times New Roman"/>
                <a:ea typeface="Times New Roman"/>
              </a:rPr>
              <a:t>Це дозволяє забезпечувати ресурсами розв’язання завдань, що покладаються на місцеві органи влади.</a:t>
            </a:r>
            <a:endParaRPr lang="ru-RU" dirty="0">
              <a:latin typeface="Times New Roman"/>
              <a:ea typeface="Times New Roman"/>
            </a:endParaRPr>
          </a:p>
          <a:p>
            <a:pPr algn="just">
              <a:spcAft>
                <a:spcPts val="0"/>
              </a:spcAft>
              <a:tabLst>
                <a:tab pos="306070" algn="l"/>
              </a:tabLst>
            </a:pPr>
            <a:r>
              <a:rPr lang="uk-UA" dirty="0">
                <a:latin typeface="Times New Roman"/>
                <a:ea typeface="Times New Roman"/>
              </a:rPr>
              <a:t>- </a:t>
            </a:r>
            <a:r>
              <a:rPr lang="uk-UA" b="1" dirty="0">
                <a:latin typeface="Times New Roman"/>
                <a:ea typeface="Times New Roman"/>
              </a:rPr>
              <a:t>По-третє, фінанси місцевих органів влади </a:t>
            </a:r>
            <a:r>
              <a:rPr lang="uk-UA" b="1" i="1" dirty="0">
                <a:latin typeface="Times New Roman"/>
                <a:ea typeface="Times New Roman"/>
              </a:rPr>
              <a:t>є інструментом забезпечення громадських послуг.</a:t>
            </a:r>
            <a:r>
              <a:rPr lang="uk-UA" b="1" dirty="0">
                <a:latin typeface="Times New Roman"/>
                <a:ea typeface="Times New Roman"/>
              </a:rPr>
              <a:t> </a:t>
            </a:r>
            <a:r>
              <a:rPr lang="uk-UA" dirty="0">
                <a:latin typeface="Times New Roman"/>
                <a:ea typeface="Times New Roman"/>
              </a:rPr>
              <a:t>Місцеве самоврядування, як і держава, є інститутом, що надає громадські послуги.</a:t>
            </a:r>
            <a:endParaRPr lang="ru-RU" dirty="0">
              <a:latin typeface="Times New Roman"/>
              <a:ea typeface="Times New Roman"/>
            </a:endParaRPr>
          </a:p>
          <a:p>
            <a:pPr algn="just">
              <a:spcAft>
                <a:spcPts val="0"/>
              </a:spcAft>
              <a:tabLst>
                <a:tab pos="306070" algn="l"/>
              </a:tabLst>
            </a:pPr>
            <a:r>
              <a:rPr lang="uk-UA" b="1" dirty="0">
                <a:latin typeface="Times New Roman"/>
                <a:ea typeface="Times New Roman"/>
              </a:rPr>
              <a:t>- </a:t>
            </a:r>
            <a:r>
              <a:rPr lang="uk-UA" b="1" dirty="0" smtClean="0">
                <a:latin typeface="Times New Roman"/>
                <a:ea typeface="Times New Roman"/>
              </a:rPr>
              <a:t>По–четверте</a:t>
            </a:r>
            <a:r>
              <a:rPr lang="uk-UA" b="1" dirty="0">
                <a:latin typeface="Times New Roman"/>
                <a:ea typeface="Times New Roman"/>
              </a:rPr>
              <a:t>, місцеві </a:t>
            </a:r>
            <a:r>
              <a:rPr lang="uk-UA" b="1" i="1" dirty="0">
                <a:latin typeface="Times New Roman"/>
                <a:ea typeface="Times New Roman"/>
              </a:rPr>
              <a:t>фінанси є інструментом забезпечення економічного зростання.</a:t>
            </a:r>
            <a:endParaRPr lang="ru-RU" b="1" dirty="0">
              <a:latin typeface="Times New Roman"/>
              <a:ea typeface="Times New Roman"/>
            </a:endParaRPr>
          </a:p>
          <a:p>
            <a:pPr algn="just">
              <a:spcAft>
                <a:spcPts val="0"/>
              </a:spcAft>
              <a:tabLst>
                <a:tab pos="306070" algn="l"/>
              </a:tabLst>
            </a:pPr>
            <a:r>
              <a:rPr lang="uk-UA" dirty="0">
                <a:latin typeface="Times New Roman"/>
                <a:ea typeface="Times New Roman"/>
              </a:rPr>
              <a:t>Крім зазначених форм впливу на економіку та соціальну сферу, є й інші, наприклад, пов’язані з виконанням делегованих повноважень центральної влади. На Заході їх називають агентськими повноваженнями. У цій сфері – проблеми громадської безпеки, охорони правопорядку, оборони, дотримання законності, державного нагляду і державної реєстрації та ін. </a:t>
            </a:r>
            <a:endParaRPr lang="ru-RU" dirty="0">
              <a:effectLst/>
              <a:latin typeface="Times New Roman"/>
              <a:ea typeface="Times New Roman"/>
            </a:endParaRPr>
          </a:p>
        </p:txBody>
      </p:sp>
    </p:spTree>
    <p:extLst>
      <p:ext uri="{BB962C8B-B14F-4D97-AF65-F5344CB8AC3E}">
        <p14:creationId xmlns:p14="http://schemas.microsoft.com/office/powerpoint/2010/main" val="2652540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3530"/>
            <a:ext cx="8568952" cy="5940088"/>
          </a:xfrm>
          <a:prstGeom prst="rect">
            <a:avLst/>
          </a:prstGeom>
        </p:spPr>
        <p:txBody>
          <a:bodyPr wrap="square">
            <a:spAutoFit/>
          </a:bodyPr>
          <a:lstStyle/>
          <a:p>
            <a:pPr lvl="0" algn="just"/>
            <a:r>
              <a:rPr lang="uk-UA" sz="2000" b="1" dirty="0" smtClean="0">
                <a:latin typeface="Times New Roman" pitchFamily="18" charset="0"/>
                <a:cs typeface="Times New Roman" pitchFamily="18" charset="0"/>
              </a:rPr>
              <a:t>3. Місцевий </a:t>
            </a:r>
            <a:r>
              <a:rPr lang="uk-UA" sz="2000" b="1" dirty="0">
                <a:latin typeface="Times New Roman" pitchFamily="18" charset="0"/>
                <a:cs typeface="Times New Roman" pitchFamily="18" charset="0"/>
              </a:rPr>
              <a:t>бюджет, його склад доходів та видатків.</a:t>
            </a:r>
            <a:endParaRPr lang="ru-RU" sz="2000" dirty="0">
              <a:latin typeface="Times New Roman" pitchFamily="18" charset="0"/>
              <a:cs typeface="Times New Roman" pitchFamily="18" charset="0"/>
            </a:endParaRPr>
          </a:p>
          <a:p>
            <a:pPr algn="just"/>
            <a:r>
              <a:rPr lang="uk-UA" sz="2000" dirty="0" smtClean="0">
                <a:latin typeface="Times New Roman"/>
                <a:ea typeface="Times New Roman"/>
              </a:rPr>
              <a:t> </a:t>
            </a:r>
          </a:p>
          <a:p>
            <a:pPr algn="just"/>
            <a:r>
              <a:rPr lang="uk-UA" sz="2000" dirty="0">
                <a:latin typeface="Times New Roman"/>
                <a:ea typeface="Times New Roman"/>
              </a:rPr>
              <a:t>	</a:t>
            </a:r>
            <a:r>
              <a:rPr lang="uk-UA" sz="2000" dirty="0" smtClean="0">
                <a:latin typeface="Times New Roman"/>
                <a:ea typeface="Times New Roman"/>
              </a:rPr>
              <a:t>У  </a:t>
            </a:r>
            <a:r>
              <a:rPr lang="uk-UA" sz="2000" b="1" dirty="0">
                <a:latin typeface="Times New Roman"/>
                <a:ea typeface="Times New Roman"/>
              </a:rPr>
              <a:t>Бюджетному  кодексі  України</a:t>
            </a:r>
            <a:r>
              <a:rPr lang="uk-UA" sz="2000" dirty="0">
                <a:latin typeface="Times New Roman"/>
                <a:ea typeface="Times New Roman"/>
              </a:rPr>
              <a:t>  (  від  08 липня  2010  року  )  визначено,  що  </a:t>
            </a:r>
            <a:r>
              <a:rPr lang="uk-UA" sz="2000" b="1" dirty="0">
                <a:latin typeface="Times New Roman"/>
                <a:ea typeface="Times New Roman"/>
              </a:rPr>
              <a:t>“</a:t>
            </a:r>
            <a:r>
              <a:rPr lang="uk-UA" sz="2000" dirty="0">
                <a:latin typeface="Times New Roman"/>
                <a:ea typeface="Times New Roman"/>
              </a:rPr>
              <a:t>бюджет   -  план  формування  та  використання  фінансових ресурсів для забезпечення  завдань  і  функцій,  які  здійснюються відповідно  органами  державної  влади,  органами влади Автономної </a:t>
            </a:r>
            <a:br>
              <a:rPr lang="uk-UA" sz="2000" dirty="0">
                <a:latin typeface="Times New Roman"/>
                <a:ea typeface="Times New Roman"/>
              </a:rPr>
            </a:br>
            <a:r>
              <a:rPr lang="uk-UA" sz="2000" dirty="0">
                <a:latin typeface="Times New Roman"/>
                <a:ea typeface="Times New Roman"/>
              </a:rPr>
              <a:t>Республіки  Крим,  органами  місцевого   самоврядування   протягом бюджетного періоду; бюджет   -  план  формування  та  використання  фінансових ресурсів для забезпечення  завдань  і  функцій,  які  здійснюються відповідно  органами  державної  влади,  органами влади Автономної Республіки  Крим,  органами  місцевого   самоврядування   протягом бюджетного періоду”.  У  визначенні  мова  йде  про  документи,  який  установлює  певний  порядок</a:t>
            </a:r>
            <a:r>
              <a:rPr lang="ru-RU" sz="2000" dirty="0">
                <a:latin typeface="Times New Roman"/>
                <a:ea typeface="Times New Roman"/>
              </a:rPr>
              <a:t>  </a:t>
            </a:r>
            <a:r>
              <a:rPr lang="uk-UA" sz="2000" dirty="0">
                <a:latin typeface="Times New Roman"/>
                <a:ea typeface="Times New Roman"/>
              </a:rPr>
              <a:t>утворення  та  використання  фінансових  ресурсів  і  належить  відповідним  органам  влади.  Таке  тлумачення  бюджету  не  розкриває  його  внутрішньої  природи  і  не  показує  його  особливостей,  які  притаманні  місцевим  бюджетам  проведено  в  праці  О.  П.  Кириленко  “Місцеві  бюджети  України“,  але  і  тут  не  розкривається  сутність  місцевих  бюджетів.</a:t>
            </a:r>
            <a:endParaRPr lang="ru-RU" sz="2000" dirty="0"/>
          </a:p>
        </p:txBody>
      </p:sp>
    </p:spTree>
    <p:extLst>
      <p:ext uri="{BB962C8B-B14F-4D97-AF65-F5344CB8AC3E}">
        <p14:creationId xmlns:p14="http://schemas.microsoft.com/office/powerpoint/2010/main" val="41379842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6709529"/>
          </a:xfrm>
          <a:prstGeom prst="rect">
            <a:avLst/>
          </a:prstGeom>
        </p:spPr>
        <p:txBody>
          <a:bodyPr wrap="square">
            <a:spAutoFit/>
          </a:bodyPr>
          <a:lstStyle/>
          <a:p>
            <a:pPr marL="450215" indent="450215" algn="just">
              <a:lnSpc>
                <a:spcPct val="150000"/>
              </a:lnSpc>
              <a:spcAft>
                <a:spcPts val="0"/>
              </a:spcAft>
            </a:pPr>
            <a:r>
              <a:rPr lang="uk-UA" sz="2000" b="1" i="1" dirty="0">
                <a:latin typeface="Times New Roman"/>
                <a:ea typeface="Times New Roman"/>
              </a:rPr>
              <a:t>Мовою закону:</a:t>
            </a:r>
            <a:endParaRPr lang="ru-RU" sz="2000" dirty="0">
              <a:latin typeface="Times New Roman"/>
              <a:ea typeface="Times New Roman"/>
            </a:endParaRPr>
          </a:p>
          <a:p>
            <a:pPr algn="ctr">
              <a:spcAft>
                <a:spcPts val="0"/>
              </a:spcAft>
            </a:pPr>
            <a:r>
              <a:rPr lang="uk-UA" sz="2000" b="1" dirty="0">
                <a:latin typeface="Times New Roman"/>
                <a:ea typeface="Times New Roman"/>
              </a:rPr>
              <a:t>Стаття 6. Зведений бюджет</a:t>
            </a:r>
            <a:endParaRPr lang="ru-RU" sz="2000" dirty="0">
              <a:latin typeface="Times New Roman"/>
              <a:ea typeface="Times New Roman"/>
            </a:endParaRPr>
          </a:p>
          <a:p>
            <a:pPr algn="just">
              <a:spcAft>
                <a:spcPts val="0"/>
              </a:spcAft>
            </a:pPr>
            <a:r>
              <a:rPr lang="uk-UA" sz="2000" dirty="0">
                <a:latin typeface="Times New Roman"/>
                <a:ea typeface="Times New Roman"/>
              </a:rPr>
              <a:t> </a:t>
            </a:r>
            <a:r>
              <a:rPr lang="uk-UA" sz="2000" dirty="0" smtClean="0">
                <a:latin typeface="Times New Roman"/>
                <a:ea typeface="Times New Roman"/>
              </a:rPr>
              <a:t>     </a:t>
            </a:r>
            <a:r>
              <a:rPr lang="uk-UA" sz="2000" dirty="0">
                <a:latin typeface="Times New Roman"/>
                <a:ea typeface="Times New Roman"/>
              </a:rPr>
              <a:t>1. Зведений бюджет є сукупністю показників бюджетів, що використовуються для аналізу та прогнозування економічного і соціального розвитку держави.</a:t>
            </a:r>
            <a:endParaRPr lang="ru-RU" sz="2000" dirty="0">
              <a:latin typeface="Times New Roman"/>
              <a:ea typeface="Times New Roman"/>
            </a:endParaRPr>
          </a:p>
          <a:p>
            <a:pPr algn="just">
              <a:spcAft>
                <a:spcPts val="0"/>
              </a:spcAft>
            </a:pPr>
            <a:r>
              <a:rPr lang="uk-UA" sz="2000" dirty="0">
                <a:latin typeface="Times New Roman"/>
                <a:ea typeface="Times New Roman"/>
              </a:rPr>
              <a:t>      2. Зведений бюджет України включає показники Державного бюджету України, зведеного бюджету Автономної Республіки Крим та зведених бюджетів областей, міст Києва та Севастополя.</a:t>
            </a:r>
            <a:endParaRPr lang="ru-RU" sz="2000" dirty="0">
              <a:latin typeface="Times New Roman"/>
              <a:ea typeface="Times New Roman"/>
            </a:endParaRPr>
          </a:p>
          <a:p>
            <a:pPr algn="just">
              <a:spcAft>
                <a:spcPts val="0"/>
              </a:spcAft>
            </a:pPr>
            <a:r>
              <a:rPr lang="uk-UA" sz="2000" dirty="0">
                <a:latin typeface="Times New Roman"/>
                <a:ea typeface="Times New Roman"/>
              </a:rPr>
              <a:t>      3. </a:t>
            </a:r>
            <a:r>
              <a:rPr lang="uk-UA" sz="2000" b="1" i="1" dirty="0">
                <a:latin typeface="Times New Roman"/>
                <a:ea typeface="Times New Roman"/>
              </a:rPr>
              <a:t>Зведений бюджет Автономної Республіки Крим</a:t>
            </a:r>
            <a:r>
              <a:rPr lang="uk-UA" sz="2000" dirty="0">
                <a:latin typeface="Times New Roman"/>
                <a:ea typeface="Times New Roman"/>
              </a:rPr>
              <a:t> включає показники бюджету Автономної Республіки Крим, зведених бюджетів її районів та бюджетів міст республіканського Автономної Республіки Крим значення.</a:t>
            </a:r>
            <a:endParaRPr lang="ru-RU" sz="2000" dirty="0">
              <a:latin typeface="Times New Roman"/>
              <a:ea typeface="Times New Roman"/>
            </a:endParaRPr>
          </a:p>
          <a:p>
            <a:pPr algn="just">
              <a:spcAft>
                <a:spcPts val="0"/>
              </a:spcAft>
            </a:pPr>
            <a:r>
              <a:rPr lang="uk-UA" sz="2000" dirty="0">
                <a:latin typeface="Times New Roman"/>
                <a:ea typeface="Times New Roman"/>
              </a:rPr>
              <a:t>      4. </a:t>
            </a:r>
            <a:r>
              <a:rPr lang="uk-UA" sz="2000" b="1" i="1" dirty="0">
                <a:latin typeface="Times New Roman"/>
                <a:ea typeface="Times New Roman"/>
              </a:rPr>
              <a:t>Зведений бюджет області </a:t>
            </a:r>
            <a:r>
              <a:rPr lang="uk-UA" sz="2000" dirty="0">
                <a:latin typeface="Times New Roman"/>
                <a:ea typeface="Times New Roman"/>
              </a:rPr>
              <a:t>включає показники обласного бюджету, зведених бюджетів районів і бюджетів міст обласного значення цієї області.</a:t>
            </a:r>
            <a:endParaRPr lang="ru-RU" sz="2000" dirty="0">
              <a:latin typeface="Times New Roman"/>
              <a:ea typeface="Times New Roman"/>
            </a:endParaRPr>
          </a:p>
          <a:p>
            <a:pPr algn="just">
              <a:spcAft>
                <a:spcPts val="0"/>
              </a:spcAft>
            </a:pPr>
            <a:r>
              <a:rPr lang="uk-UA" sz="2000" dirty="0">
                <a:latin typeface="Times New Roman"/>
                <a:ea typeface="Times New Roman"/>
              </a:rPr>
              <a:t>      5. </a:t>
            </a:r>
            <a:r>
              <a:rPr lang="uk-UA" sz="2000" b="1" i="1" dirty="0">
                <a:latin typeface="Times New Roman"/>
                <a:ea typeface="Times New Roman"/>
              </a:rPr>
              <a:t>Зведений бюджет району</a:t>
            </a:r>
            <a:r>
              <a:rPr lang="uk-UA" sz="2000" dirty="0">
                <a:latin typeface="Times New Roman"/>
                <a:ea typeface="Times New Roman"/>
              </a:rPr>
              <a:t> включає показники районного бюджету, бюджетів міст районного значення, селищних та сільських бюджетів цього району.</a:t>
            </a:r>
            <a:endParaRPr lang="ru-RU" sz="2000" dirty="0">
              <a:latin typeface="Times New Roman"/>
              <a:ea typeface="Times New Roman"/>
            </a:endParaRPr>
          </a:p>
          <a:p>
            <a:pPr algn="just">
              <a:spcAft>
                <a:spcPts val="0"/>
              </a:spcAft>
            </a:pPr>
            <a:r>
              <a:rPr lang="uk-UA" sz="2000" dirty="0">
                <a:latin typeface="Times New Roman"/>
                <a:ea typeface="Times New Roman"/>
              </a:rPr>
              <a:t>      6. </a:t>
            </a:r>
            <a:r>
              <a:rPr lang="uk-UA" sz="2000" b="1" i="1" dirty="0">
                <a:latin typeface="Times New Roman"/>
                <a:ea typeface="Times New Roman"/>
              </a:rPr>
              <a:t>Зведений бюджет міста з районним поділом</a:t>
            </a:r>
            <a:r>
              <a:rPr lang="uk-UA" sz="2000" dirty="0">
                <a:latin typeface="Times New Roman"/>
                <a:ea typeface="Times New Roman"/>
              </a:rPr>
              <a:t> включає показники міського бюджету та бюджетів районів, що входять до його складу. Якщо місту або району у місті адміністративно підпорядковані інші міста, селища чи села, зведений бюджет міста або району у місті включає показники бюджетів цих міст, селищ та сіл</a:t>
            </a:r>
            <a:r>
              <a:rPr lang="uk-UA" sz="2000" dirty="0" smtClean="0">
                <a:latin typeface="Times New Roman"/>
                <a:ea typeface="Times New Roman"/>
              </a:rPr>
              <a:t>.</a:t>
            </a:r>
            <a:endParaRPr lang="ru-RU" sz="2000" dirty="0">
              <a:latin typeface="Times New Roman"/>
              <a:ea typeface="Times New Roman"/>
            </a:endParaRPr>
          </a:p>
        </p:txBody>
      </p:sp>
    </p:spTree>
    <p:extLst>
      <p:ext uri="{BB962C8B-B14F-4D97-AF65-F5344CB8AC3E}">
        <p14:creationId xmlns:p14="http://schemas.microsoft.com/office/powerpoint/2010/main" val="14278882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58847"/>
            <a:ext cx="8280920" cy="3785652"/>
          </a:xfrm>
          <a:prstGeom prst="rect">
            <a:avLst/>
          </a:prstGeom>
        </p:spPr>
        <p:txBody>
          <a:bodyPr wrap="square">
            <a:spAutoFit/>
          </a:bodyPr>
          <a:lstStyle/>
          <a:p>
            <a:pPr lvl="0" algn="just"/>
            <a:r>
              <a:rPr lang="uk-UA" sz="2400" dirty="0">
                <a:solidFill>
                  <a:srgbClr val="2F2B20"/>
                </a:solidFill>
                <a:latin typeface="Times New Roman" panose="02020603050405020304" pitchFamily="18" charset="0"/>
                <a:cs typeface="Times New Roman" panose="02020603050405020304" pitchFamily="18" charset="0"/>
              </a:rPr>
              <a:t>Місцевий бюджет відповідно до ст. 63 Бюджетного Кодексу </a:t>
            </a:r>
            <a:r>
              <a:rPr lang="uk-UA" sz="2400" dirty="0">
                <a:solidFill>
                  <a:srgbClr val="FF0000"/>
                </a:solidFill>
                <a:latin typeface="Times New Roman" panose="02020603050405020304" pitchFamily="18" charset="0"/>
                <a:cs typeface="Times New Roman" panose="02020603050405020304" pitchFamily="18" charset="0"/>
              </a:rPr>
              <a:t>містить надходження </a:t>
            </a:r>
            <a:r>
              <a:rPr lang="uk-UA" sz="2400" dirty="0">
                <a:solidFill>
                  <a:srgbClr val="2F2B20"/>
                </a:solidFill>
                <a:latin typeface="Times New Roman" panose="02020603050405020304" pitchFamily="18" charset="0"/>
                <a:cs typeface="Times New Roman" panose="02020603050405020304" pitchFamily="18" charset="0"/>
              </a:rPr>
              <a:t>і витрати на виконання повноважень органів влади Автономної Республіки Крим, місцевих державних адміністрацій та органів місцевого самоврядування. Ці надходження і витрати становлять єдиний баланс відповідного бюджету.</a:t>
            </a:r>
          </a:p>
          <a:p>
            <a:pPr lvl="0" algn="just"/>
            <a:r>
              <a:rPr lang="uk-UA" sz="2400" b="1" dirty="0">
                <a:solidFill>
                  <a:srgbClr val="2F2B20"/>
                </a:solidFill>
                <a:latin typeface="Times New Roman" panose="02020603050405020304" pitchFamily="18" charset="0"/>
                <a:cs typeface="Times New Roman" panose="02020603050405020304" pitchFamily="18" charset="0"/>
              </a:rPr>
              <a:t>	</a:t>
            </a:r>
          </a:p>
          <a:p>
            <a:pPr lvl="0" algn="just"/>
            <a:r>
              <a:rPr lang="uk-UA" sz="2400" dirty="0">
                <a:solidFill>
                  <a:srgbClr val="2F2B20"/>
                </a:solidFill>
                <a:latin typeface="Times New Roman" panose="02020603050405020304" pitchFamily="18" charset="0"/>
                <a:cs typeface="Times New Roman" panose="02020603050405020304" pitchFamily="18" charset="0"/>
              </a:rPr>
              <a:t>	Зупинимось на складі доходів різних місцевих бюджетів. У Бюджетному Кодексі України їх склад регламентується ст. 64, 66, 68 та 69.</a:t>
            </a:r>
            <a:endParaRPr lang="uk-UA" sz="2400" dirty="0">
              <a:solidFill>
                <a:srgbClr val="2F2B2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5004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418481"/>
            <a:ext cx="8784976" cy="6370975"/>
          </a:xfrm>
          <a:prstGeom prst="rect">
            <a:avLst/>
          </a:prstGeom>
        </p:spPr>
        <p:txBody>
          <a:bodyPr wrap="square">
            <a:spAutoFit/>
          </a:bodyPr>
          <a:lstStyle/>
          <a:p>
            <a:pPr lvl="0" algn="just"/>
            <a:endParaRPr lang="uk-UA" sz="2400" dirty="0" smtClean="0">
              <a:solidFill>
                <a:srgbClr val="000000"/>
              </a:solidFill>
              <a:latin typeface="Times New Roman" panose="02020603050405020304" pitchFamily="18" charset="0"/>
              <a:ea typeface="Times New Roman"/>
              <a:cs typeface="Times New Roman" panose="02020603050405020304" pitchFamily="18" charset="0"/>
            </a:endParaRPr>
          </a:p>
          <a:p>
            <a:pPr lvl="0" algn="just"/>
            <a:endParaRPr lang="uk-UA" sz="2400" dirty="0">
              <a:solidFill>
                <a:srgbClr val="000000"/>
              </a:solidFill>
              <a:latin typeface="Times New Roman" panose="02020603050405020304" pitchFamily="18" charset="0"/>
              <a:ea typeface="Times New Roman"/>
              <a:cs typeface="Times New Roman" panose="02020603050405020304" pitchFamily="18" charset="0"/>
            </a:endParaRPr>
          </a:p>
          <a:p>
            <a:pPr lvl="0" algn="just"/>
            <a:endParaRPr lang="uk-UA" sz="2400" dirty="0" smtClean="0">
              <a:solidFill>
                <a:srgbClr val="000000"/>
              </a:solidFill>
              <a:latin typeface="Times New Roman" panose="02020603050405020304" pitchFamily="18" charset="0"/>
              <a:ea typeface="Times New Roman"/>
              <a:cs typeface="Times New Roman" panose="02020603050405020304" pitchFamily="18" charset="0"/>
            </a:endParaRPr>
          </a:p>
          <a:p>
            <a:pPr lvl="0" algn="just"/>
            <a:endParaRPr lang="uk-UA" sz="2400" dirty="0">
              <a:solidFill>
                <a:srgbClr val="000000"/>
              </a:solidFill>
              <a:latin typeface="Times New Roman" panose="02020603050405020304" pitchFamily="18" charset="0"/>
              <a:ea typeface="Times New Roman"/>
              <a:cs typeface="Times New Roman" panose="02020603050405020304" pitchFamily="18" charset="0"/>
            </a:endParaRPr>
          </a:p>
          <a:p>
            <a:pPr lvl="0" algn="just"/>
            <a:endParaRPr lang="uk-UA" sz="2400" dirty="0" smtClean="0">
              <a:solidFill>
                <a:srgbClr val="000000"/>
              </a:solidFill>
              <a:latin typeface="Times New Roman" panose="02020603050405020304" pitchFamily="18" charset="0"/>
              <a:ea typeface="Times New Roman"/>
              <a:cs typeface="Times New Roman" panose="02020603050405020304" pitchFamily="18" charset="0"/>
            </a:endParaRPr>
          </a:p>
          <a:p>
            <a:pPr lvl="0" algn="just"/>
            <a:r>
              <a:rPr lang="uk-UA" sz="2400" dirty="0">
                <a:solidFill>
                  <a:srgbClr val="000000"/>
                </a:solidFill>
                <a:latin typeface="Times New Roman" panose="02020603050405020304" pitchFamily="18" charset="0"/>
                <a:ea typeface="Times New Roman"/>
                <a:cs typeface="Times New Roman" panose="02020603050405020304" pitchFamily="18" charset="0"/>
              </a:rPr>
              <a:t>	</a:t>
            </a:r>
            <a:r>
              <a:rPr lang="uk-UA" sz="2400" dirty="0" smtClean="0">
                <a:solidFill>
                  <a:srgbClr val="000000"/>
                </a:solidFill>
                <a:latin typeface="Times New Roman" panose="02020603050405020304" pitchFamily="18" charset="0"/>
                <a:ea typeface="Times New Roman"/>
                <a:cs typeface="Times New Roman" panose="02020603050405020304" pitchFamily="18" charset="0"/>
              </a:rPr>
              <a:t>Склад </a:t>
            </a:r>
            <a:r>
              <a:rPr lang="uk-UA" sz="2400" dirty="0">
                <a:solidFill>
                  <a:srgbClr val="000000"/>
                </a:solidFill>
                <a:latin typeface="Times New Roman" panose="02020603050405020304" pitchFamily="18" charset="0"/>
                <a:ea typeface="Times New Roman"/>
                <a:cs typeface="Times New Roman" panose="02020603050405020304" pitchFamily="18" charset="0"/>
              </a:rPr>
              <a:t>доходів бюджетів </a:t>
            </a:r>
            <a:r>
              <a:rPr lang="uk-UA" sz="2400" dirty="0">
                <a:solidFill>
                  <a:srgbClr val="0070C0"/>
                </a:solidFill>
                <a:latin typeface="Times New Roman" panose="02020603050405020304" pitchFamily="18" charset="0"/>
                <a:ea typeface="Times New Roman"/>
                <a:cs typeface="Times New Roman" panose="02020603050405020304" pitchFamily="18" charset="0"/>
              </a:rPr>
              <a:t>міст республіканського Автономної Республіки Крим та обласного значення, міст Києва та Севастополя, районних бюджетів, </a:t>
            </a:r>
            <a:r>
              <a:rPr lang="uk-UA" sz="2400" dirty="0" err="1">
                <a:solidFill>
                  <a:srgbClr val="0070C0"/>
                </a:solidFill>
                <a:latin typeface="Times New Roman" panose="02020603050405020304" pitchFamily="18" charset="0"/>
                <a:ea typeface="Times New Roman"/>
                <a:cs typeface="Times New Roman" panose="02020603050405020304" pitchFamily="18" charset="0"/>
              </a:rPr>
              <a:t>бюджетів</a:t>
            </a:r>
            <a:r>
              <a:rPr lang="uk-UA" sz="2400" dirty="0">
                <a:solidFill>
                  <a:srgbClr val="0070C0"/>
                </a:solidFill>
                <a:latin typeface="Times New Roman" panose="02020603050405020304" pitchFamily="18" charset="0"/>
                <a:ea typeface="Times New Roman"/>
                <a:cs typeface="Times New Roman" panose="02020603050405020304" pitchFamily="18" charset="0"/>
              </a:rPr>
              <a:t> об'єднаних територіальних громад,</a:t>
            </a:r>
            <a:r>
              <a:rPr lang="uk-UA" sz="2400" dirty="0">
                <a:solidFill>
                  <a:srgbClr val="000000"/>
                </a:solidFill>
                <a:latin typeface="Times New Roman" panose="02020603050405020304" pitchFamily="18" charset="0"/>
                <a:ea typeface="Times New Roman"/>
                <a:cs typeface="Times New Roman" panose="02020603050405020304" pitchFamily="18" charset="0"/>
              </a:rPr>
              <a:t> що створюються згідно із законом та перспективним планом формування територій громад регламентується ст.63 (п.1-44) БКУ.</a:t>
            </a:r>
          </a:p>
          <a:p>
            <a:pPr lvl="0" algn="just"/>
            <a:r>
              <a:rPr lang="uk-UA" sz="2400" dirty="0">
                <a:solidFill>
                  <a:srgbClr val="000000"/>
                </a:solidFill>
                <a:latin typeface="Times New Roman" panose="02020603050405020304" pitchFamily="18" charset="0"/>
                <a:cs typeface="Times New Roman" panose="02020603050405020304" pitchFamily="18" charset="0"/>
              </a:rPr>
              <a:t>	</a:t>
            </a:r>
            <a:r>
              <a:rPr lang="uk-UA" sz="2400" dirty="0">
                <a:solidFill>
                  <a:srgbClr val="2F2B20"/>
                </a:solidFill>
                <a:latin typeface="Times New Roman" panose="02020603050405020304" pitchFamily="18" charset="0"/>
                <a:cs typeface="Times New Roman" panose="02020603050405020304" pitchFamily="18" charset="0"/>
              </a:rPr>
              <a:t>Склад доходів </a:t>
            </a:r>
            <a:r>
              <a:rPr lang="uk-UA" sz="2400" dirty="0">
                <a:solidFill>
                  <a:srgbClr val="0070C0"/>
                </a:solidFill>
                <a:latin typeface="Times New Roman" panose="02020603050405020304" pitchFamily="18" charset="0"/>
                <a:cs typeface="Times New Roman" panose="02020603050405020304" pitchFamily="18" charset="0"/>
              </a:rPr>
              <a:t>бюджету Автономної Республіки Крим, обласних бюджетів</a:t>
            </a:r>
            <a:r>
              <a:rPr lang="uk-UA" sz="2400" dirty="0">
                <a:solidFill>
                  <a:srgbClr val="2F2B20"/>
                </a:solidFill>
                <a:latin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ea typeface="Times New Roman"/>
                <a:cs typeface="Times New Roman" panose="02020603050405020304" pitchFamily="18" charset="0"/>
              </a:rPr>
              <a:t>регламентується ст. 66 (п.1-34) БКУ.</a:t>
            </a:r>
          </a:p>
          <a:p>
            <a:pPr lvl="0" algn="just"/>
            <a:r>
              <a:rPr lang="uk-UA" sz="2400" dirty="0">
                <a:solidFill>
                  <a:srgbClr val="000000"/>
                </a:solidFill>
                <a:latin typeface="Times New Roman" panose="02020603050405020304" pitchFamily="18" charset="0"/>
                <a:ea typeface="Times New Roman"/>
                <a:cs typeface="Times New Roman" panose="02020603050405020304" pitchFamily="18" charset="0"/>
              </a:rPr>
              <a:t>	</a:t>
            </a:r>
            <a:r>
              <a:rPr lang="uk-UA" sz="2400" dirty="0">
                <a:solidFill>
                  <a:srgbClr val="2F2B20"/>
                </a:solidFill>
                <a:latin typeface="Times New Roman" panose="02020603050405020304" pitchFamily="18" charset="0"/>
                <a:cs typeface="Times New Roman" panose="02020603050405020304" pitchFamily="18" charset="0"/>
              </a:rPr>
              <a:t>Склад </a:t>
            </a:r>
            <a:r>
              <a:rPr lang="uk-UA" sz="2400" dirty="0">
                <a:solidFill>
                  <a:srgbClr val="0070C0"/>
                </a:solidFill>
                <a:latin typeface="Times New Roman" panose="02020603050405020304" pitchFamily="18" charset="0"/>
                <a:cs typeface="Times New Roman" panose="02020603050405020304" pitchFamily="18" charset="0"/>
              </a:rPr>
              <a:t>доходів </a:t>
            </a:r>
            <a:r>
              <a:rPr lang="uk-UA" sz="2400" dirty="0">
                <a:solidFill>
                  <a:srgbClr val="2F2B20"/>
                </a:solidFill>
                <a:latin typeface="Times New Roman" panose="02020603050405020304" pitchFamily="18" charset="0"/>
                <a:cs typeface="Times New Roman" panose="02020603050405020304" pitchFamily="18" charset="0"/>
              </a:rPr>
              <a:t>та видатків </a:t>
            </a:r>
            <a:r>
              <a:rPr lang="uk-UA" sz="2400" dirty="0">
                <a:solidFill>
                  <a:srgbClr val="0070C0"/>
                </a:solidFill>
                <a:latin typeface="Times New Roman" panose="02020603050405020304" pitchFamily="18" charset="0"/>
                <a:cs typeface="Times New Roman" panose="02020603050405020304" pitchFamily="18" charset="0"/>
              </a:rPr>
              <a:t>бюджетів районів у містах</a:t>
            </a:r>
            <a:endParaRPr lang="uk-UA" sz="2400" dirty="0">
              <a:solidFill>
                <a:srgbClr val="0070C0"/>
              </a:solidFill>
              <a:latin typeface="Times New Roman" panose="02020603050405020304" pitchFamily="18" charset="0"/>
              <a:ea typeface="Times New Roman"/>
              <a:cs typeface="Times New Roman" panose="02020603050405020304" pitchFamily="18" charset="0"/>
            </a:endParaRPr>
          </a:p>
          <a:p>
            <a:pPr lvl="0" algn="just"/>
            <a:r>
              <a:rPr lang="uk-UA" sz="2400" dirty="0">
                <a:solidFill>
                  <a:srgbClr val="000000"/>
                </a:solidFill>
                <a:latin typeface="Times New Roman" panose="02020603050405020304" pitchFamily="18" charset="0"/>
                <a:ea typeface="Times New Roman"/>
                <a:cs typeface="Times New Roman" panose="02020603050405020304" pitchFamily="18" charset="0"/>
              </a:rPr>
              <a:t>регламентується ст. 68 (п.1-3) БКУ.</a:t>
            </a:r>
          </a:p>
          <a:p>
            <a:pPr lvl="0" algn="just"/>
            <a:r>
              <a:rPr lang="uk-UA" sz="2400" dirty="0">
                <a:solidFill>
                  <a:srgbClr val="000000"/>
                </a:solidFill>
                <a:latin typeface="Times New Roman" panose="02020603050405020304" pitchFamily="18" charset="0"/>
                <a:cs typeface="Times New Roman" panose="02020603050405020304" pitchFamily="18" charset="0"/>
              </a:rPr>
              <a:t>	</a:t>
            </a:r>
            <a:r>
              <a:rPr lang="uk-UA" sz="2400" dirty="0">
                <a:solidFill>
                  <a:srgbClr val="2F2B20"/>
                </a:solidFill>
                <a:latin typeface="Times New Roman" panose="02020603050405020304" pitchFamily="18" charset="0"/>
                <a:cs typeface="Times New Roman" panose="02020603050405020304" pitchFamily="18" charset="0"/>
              </a:rPr>
              <a:t> </a:t>
            </a:r>
            <a:r>
              <a:rPr lang="uk-UA" sz="2400" dirty="0">
                <a:solidFill>
                  <a:srgbClr val="0070C0"/>
                </a:solidFill>
                <a:latin typeface="Times New Roman" panose="02020603050405020304" pitchFamily="18" charset="0"/>
                <a:cs typeface="Times New Roman" panose="02020603050405020304" pitchFamily="18" charset="0"/>
              </a:rPr>
              <a:t>Доходи бюджетів міст районного значення, сільських, селищних бюджетів </a:t>
            </a:r>
            <a:r>
              <a:rPr lang="uk-UA" sz="2400" dirty="0">
                <a:solidFill>
                  <a:srgbClr val="000000"/>
                </a:solidFill>
                <a:latin typeface="Times New Roman" panose="02020603050405020304" pitchFamily="18" charset="0"/>
                <a:ea typeface="Times New Roman"/>
                <a:cs typeface="Times New Roman" panose="02020603050405020304" pitchFamily="18" charset="0"/>
              </a:rPr>
              <a:t>регламентується ст. 69 (п.1-21) БКУ.</a:t>
            </a:r>
            <a:endParaRPr lang="uk-UA" sz="2400" dirty="0">
              <a:solidFill>
                <a:srgbClr val="000000"/>
              </a:solidFill>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3777952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889844"/>
            <a:ext cx="8568952" cy="2862322"/>
          </a:xfrm>
          <a:prstGeom prst="rect">
            <a:avLst/>
          </a:prstGeom>
        </p:spPr>
        <p:txBody>
          <a:bodyPr wrap="square">
            <a:spAutoFit/>
          </a:bodyPr>
          <a:lstStyle/>
          <a:p>
            <a:pPr lvl="0" algn="just">
              <a:lnSpc>
                <a:spcPct val="150000"/>
              </a:lnSpc>
            </a:pPr>
            <a:r>
              <a:rPr lang="uk-UA" sz="2400" dirty="0" smtClean="0">
                <a:solidFill>
                  <a:srgbClr val="2F2B20"/>
                </a:solidFill>
                <a:latin typeface="Times New Roman" panose="02020603050405020304" pitchFamily="18" charset="0"/>
                <a:cs typeface="Times New Roman" panose="02020603050405020304" pitchFamily="18" charset="0"/>
              </a:rPr>
              <a:t>	Виходячи </a:t>
            </a:r>
            <a:r>
              <a:rPr lang="uk-UA" sz="2400" dirty="0">
                <a:solidFill>
                  <a:srgbClr val="2F2B20"/>
                </a:solidFill>
                <a:latin typeface="Times New Roman" panose="02020603050405020304" pitchFamily="18" charset="0"/>
                <a:cs typeface="Times New Roman" panose="02020603050405020304" pitchFamily="18" charset="0"/>
              </a:rPr>
              <a:t>із аналізу складу доходів місцевих бюджетів, варто вказати, що основним </a:t>
            </a:r>
            <a:r>
              <a:rPr lang="uk-UA" sz="2400" dirty="0" err="1">
                <a:solidFill>
                  <a:srgbClr val="2F2B20"/>
                </a:solidFill>
                <a:latin typeface="Times New Roman" panose="02020603050405020304" pitchFamily="18" charset="0"/>
                <a:cs typeface="Times New Roman" panose="02020603050405020304" pitchFamily="18" charset="0"/>
              </a:rPr>
              <a:t>бюджтетоутворюючим</a:t>
            </a:r>
            <a:r>
              <a:rPr lang="uk-UA" sz="2400" dirty="0">
                <a:solidFill>
                  <a:srgbClr val="2F2B20"/>
                </a:solidFill>
                <a:latin typeface="Times New Roman" panose="02020603050405020304" pitchFamily="18" charset="0"/>
                <a:cs typeface="Times New Roman" panose="02020603050405020304" pitchFamily="18" charset="0"/>
              </a:rPr>
              <a:t> податком у доходах місцевих бюджетів є </a:t>
            </a:r>
            <a:r>
              <a:rPr lang="uk-UA" sz="2400" dirty="0">
                <a:solidFill>
                  <a:srgbClr val="FF0000"/>
                </a:solidFill>
                <a:latin typeface="Times New Roman" panose="02020603050405020304" pitchFamily="18" charset="0"/>
                <a:cs typeface="Times New Roman" panose="02020603050405020304" pitchFamily="18" charset="0"/>
              </a:rPr>
              <a:t>податок на доходи фізичних осіб.  </a:t>
            </a:r>
            <a:r>
              <a:rPr lang="uk-UA" sz="2400" dirty="0">
                <a:solidFill>
                  <a:srgbClr val="2F2B20"/>
                </a:solidFill>
                <a:latin typeface="Times New Roman" panose="02020603050405020304" pitchFamily="18" charset="0"/>
                <a:cs typeface="Times New Roman" panose="02020603050405020304" pitchFamily="18" charset="0"/>
              </a:rPr>
              <a:t>Цей податок за способом формування є </a:t>
            </a:r>
            <a:r>
              <a:rPr lang="uk-UA" sz="2400" dirty="0">
                <a:solidFill>
                  <a:srgbClr val="FF0000"/>
                </a:solidFill>
                <a:latin typeface="Times New Roman" panose="02020603050405020304" pitchFamily="18" charset="0"/>
                <a:cs typeface="Times New Roman" panose="02020603050405020304" pitchFamily="18" charset="0"/>
              </a:rPr>
              <a:t>закріпленим доходом </a:t>
            </a:r>
            <a:r>
              <a:rPr lang="uk-UA" sz="2400" dirty="0">
                <a:solidFill>
                  <a:srgbClr val="2F2B20"/>
                </a:solidFill>
                <a:latin typeface="Times New Roman" panose="02020603050405020304" pitchFamily="18" charset="0"/>
                <a:cs typeface="Times New Roman" panose="02020603050405020304" pitchFamily="18" charset="0"/>
              </a:rPr>
              <a:t>місцевих бюджетів. </a:t>
            </a:r>
            <a:endParaRPr lang="uk-UA" sz="2400" dirty="0">
              <a:solidFill>
                <a:srgbClr val="2F2B2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6956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640960" cy="830997"/>
          </a:xfrm>
          <a:prstGeom prst="rect">
            <a:avLst/>
          </a:prstGeom>
        </p:spPr>
        <p:txBody>
          <a:bodyPr wrap="square">
            <a:spAutoFit/>
          </a:bodyPr>
          <a:lstStyle/>
          <a:p>
            <a:pPr lvl="0" algn="just"/>
            <a:r>
              <a:rPr lang="uk-UA" sz="2400" dirty="0">
                <a:solidFill>
                  <a:srgbClr val="2F2B20"/>
                </a:solidFill>
                <a:latin typeface="Times New Roman" panose="02020603050405020304" pitchFamily="18" charset="0"/>
                <a:cs typeface="Times New Roman" panose="02020603050405020304" pitchFamily="18" charset="0"/>
              </a:rPr>
              <a:t>У якій частині  </a:t>
            </a:r>
            <a:r>
              <a:rPr lang="uk-UA" sz="2400" dirty="0">
                <a:solidFill>
                  <a:srgbClr val="FF0000"/>
                </a:solidFill>
                <a:latin typeface="Times New Roman" panose="02020603050405020304" pitchFamily="18" charset="0"/>
                <a:cs typeface="Times New Roman" panose="02020603050405020304" pitchFamily="18" charset="0"/>
              </a:rPr>
              <a:t>податок на доходи фізичних осіб </a:t>
            </a:r>
            <a:r>
              <a:rPr lang="uk-UA" sz="2400" dirty="0">
                <a:solidFill>
                  <a:srgbClr val="2F2B20"/>
                </a:solidFill>
                <a:latin typeface="Times New Roman" panose="02020603050405020304" pitchFamily="18" charset="0"/>
                <a:cs typeface="Times New Roman" panose="02020603050405020304" pitchFamily="18" charset="0"/>
              </a:rPr>
              <a:t>залишається за місцевим бюджетом ми детальніше розглянемо.</a:t>
            </a:r>
            <a:endParaRPr lang="uk-UA" sz="2400" dirty="0">
              <a:solidFill>
                <a:srgbClr val="2F2B20"/>
              </a:solidFill>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189987022"/>
              </p:ext>
            </p:extLst>
          </p:nvPr>
        </p:nvGraphicFramePr>
        <p:xfrm>
          <a:off x="107504" y="1133964"/>
          <a:ext cx="8928992" cy="5535396"/>
        </p:xfrm>
        <a:graphic>
          <a:graphicData uri="http://schemas.openxmlformats.org/drawingml/2006/table">
            <a:tbl>
              <a:tblPr firstRow="1" firstCol="1" bandRow="1"/>
              <a:tblGrid>
                <a:gridCol w="3881899"/>
                <a:gridCol w="2523546"/>
                <a:gridCol w="2523547"/>
              </a:tblGrid>
              <a:tr h="162805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 </a:t>
                      </a:r>
                      <a:endParaRPr lang="uk-UA" sz="1600" dirty="0">
                        <a:effectLst/>
                        <a:latin typeface="Calibri"/>
                        <a:ea typeface="Calibri"/>
                        <a:cs typeface="Times New Roman"/>
                      </a:endParaRPr>
                    </a:p>
                    <a:p>
                      <a:pPr algn="ctr">
                        <a:lnSpc>
                          <a:spcPct val="115000"/>
                        </a:lnSpc>
                        <a:spcAft>
                          <a:spcPts val="0"/>
                        </a:spcAft>
                      </a:pPr>
                      <a:r>
                        <a:rPr lang="uk-UA" sz="1600" dirty="0">
                          <a:effectLst/>
                          <a:latin typeface="Times New Roman"/>
                          <a:ea typeface="Calibri"/>
                          <a:cs typeface="Times New Roman"/>
                        </a:rPr>
                        <a:t> </a:t>
                      </a:r>
                      <a:endParaRPr lang="uk-UA" sz="1600" dirty="0">
                        <a:effectLst/>
                        <a:latin typeface="Calibri"/>
                        <a:ea typeface="Calibri"/>
                        <a:cs typeface="Times New Roman"/>
                      </a:endParaRPr>
                    </a:p>
                    <a:p>
                      <a:pPr algn="ctr">
                        <a:lnSpc>
                          <a:spcPct val="115000"/>
                        </a:lnSpc>
                        <a:spcAft>
                          <a:spcPts val="0"/>
                        </a:spcAft>
                      </a:pPr>
                      <a:r>
                        <a:rPr lang="uk-UA" sz="1600" dirty="0">
                          <a:effectLst/>
                          <a:latin typeface="Times New Roman"/>
                          <a:ea typeface="Calibri"/>
                          <a:cs typeface="Times New Roman"/>
                        </a:rPr>
                        <a:t>Місцевий бюджет</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solidFill>
                            <a:srgbClr val="000000"/>
                          </a:solidFill>
                          <a:effectLst/>
                          <a:latin typeface="Times New Roman"/>
                          <a:ea typeface="Times New Roman"/>
                          <a:cs typeface="Times New Roman"/>
                        </a:rPr>
                        <a:t>Відсоток від обсягу </a:t>
                      </a:r>
                      <a:r>
                        <a:rPr lang="uk-UA" sz="1600" dirty="0" err="1">
                          <a:solidFill>
                            <a:srgbClr val="000000"/>
                          </a:solidFill>
                          <a:effectLst/>
                          <a:latin typeface="Times New Roman"/>
                          <a:ea typeface="Times New Roman"/>
                          <a:cs typeface="Times New Roman"/>
                        </a:rPr>
                        <a:t>ПнФО</a:t>
                      </a:r>
                      <a:r>
                        <a:rPr lang="uk-UA" sz="1600" dirty="0">
                          <a:solidFill>
                            <a:srgbClr val="000000"/>
                          </a:solidFill>
                          <a:effectLst/>
                          <a:latin typeface="Times New Roman"/>
                          <a:ea typeface="Times New Roman"/>
                          <a:cs typeface="Times New Roman"/>
                        </a:rPr>
                        <a:t>, що зараховується до доходів загального фонду відповідного бюджету </a:t>
                      </a:r>
                      <a:r>
                        <a:rPr lang="uk-UA" sz="1600" dirty="0">
                          <a:solidFill>
                            <a:srgbClr val="FF0000"/>
                          </a:solidFill>
                          <a:effectLst/>
                          <a:latin typeface="Times New Roman"/>
                          <a:ea typeface="Times New Roman"/>
                          <a:cs typeface="Times New Roman"/>
                        </a:rPr>
                        <a:t>(</a:t>
                      </a:r>
                      <a:r>
                        <a:rPr lang="uk-UA" sz="1600" dirty="0" smtClean="0">
                          <a:solidFill>
                            <a:srgbClr val="FF0000"/>
                          </a:solidFill>
                          <a:effectLst/>
                          <a:latin typeface="Times New Roman"/>
                          <a:ea typeface="Times New Roman"/>
                          <a:cs typeface="Times New Roman"/>
                        </a:rPr>
                        <a:t>втратили </a:t>
                      </a:r>
                      <a:r>
                        <a:rPr lang="uk-UA" sz="1600" dirty="0">
                          <a:solidFill>
                            <a:srgbClr val="FF0000"/>
                          </a:solidFill>
                          <a:effectLst/>
                          <a:latin typeface="Times New Roman"/>
                          <a:ea typeface="Times New Roman"/>
                          <a:cs typeface="Times New Roman"/>
                        </a:rPr>
                        <a:t>дію)</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solidFill>
                            <a:srgbClr val="000000"/>
                          </a:solidFill>
                          <a:effectLst/>
                          <a:latin typeface="Times New Roman"/>
                          <a:ea typeface="Times New Roman"/>
                          <a:cs typeface="Times New Roman"/>
                        </a:rPr>
                        <a:t>Відсоток від обсягу </a:t>
                      </a:r>
                      <a:r>
                        <a:rPr lang="uk-UA" sz="1600" dirty="0" err="1">
                          <a:solidFill>
                            <a:srgbClr val="000000"/>
                          </a:solidFill>
                          <a:effectLst/>
                          <a:latin typeface="Times New Roman"/>
                          <a:ea typeface="Times New Roman"/>
                          <a:cs typeface="Times New Roman"/>
                        </a:rPr>
                        <a:t>ПнФО</a:t>
                      </a:r>
                      <a:r>
                        <a:rPr lang="uk-UA" sz="1600" dirty="0">
                          <a:solidFill>
                            <a:srgbClr val="000000"/>
                          </a:solidFill>
                          <a:effectLst/>
                          <a:latin typeface="Times New Roman"/>
                          <a:ea typeface="Times New Roman"/>
                          <a:cs typeface="Times New Roman"/>
                        </a:rPr>
                        <a:t>, що зараховується до доходів загального фонду відповідного бюджету </a:t>
                      </a:r>
                      <a:r>
                        <a:rPr lang="uk-UA" sz="1600" dirty="0">
                          <a:solidFill>
                            <a:srgbClr val="FF0000"/>
                          </a:solidFill>
                          <a:effectLst/>
                          <a:latin typeface="Times New Roman"/>
                          <a:ea typeface="Times New Roman"/>
                          <a:cs typeface="Times New Roman"/>
                        </a:rPr>
                        <a:t>(діючі)</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256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Бюджет м. Києва</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50 </a:t>
                      </a:r>
                      <a:r>
                        <a:rPr lang="uk-UA" sz="1600" dirty="0" smtClean="0">
                          <a:effectLst/>
                          <a:latin typeface="Times New Roman"/>
                          <a:ea typeface="Calibri"/>
                          <a:cs typeface="Times New Roman"/>
                        </a:rPr>
                        <a:t>% (ст. 65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4</a:t>
                      </a:r>
                      <a:r>
                        <a:rPr lang="uk-UA" sz="1600" dirty="0" smtClean="0">
                          <a:effectLst/>
                          <a:latin typeface="Times New Roman"/>
                          <a:ea typeface="Calibri"/>
                          <a:cs typeface="Times New Roman"/>
                        </a:rPr>
                        <a:t>0 % (ст. 64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256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Бюджет м. Севастополя</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115000"/>
                        </a:lnSpc>
                        <a:spcBef>
                          <a:spcPts val="0"/>
                        </a:spcBef>
                        <a:spcAft>
                          <a:spcPts val="0"/>
                        </a:spcAft>
                        <a:buClrTx/>
                        <a:buSzTx/>
                        <a:buFontTx/>
                        <a:buNone/>
                        <a:tabLst/>
                        <a:defRPr/>
                      </a:pPr>
                      <a:r>
                        <a:rPr lang="uk-UA" sz="1600" dirty="0">
                          <a:effectLst/>
                          <a:latin typeface="Times New Roman"/>
                          <a:ea typeface="Calibri"/>
                          <a:cs typeface="Times New Roman"/>
                        </a:rPr>
                        <a:t>100 </a:t>
                      </a:r>
                      <a:r>
                        <a:rPr lang="uk-UA" sz="1600" dirty="0" smtClean="0">
                          <a:effectLst/>
                          <a:latin typeface="Times New Roman"/>
                          <a:ea typeface="Calibri"/>
                          <a:cs typeface="Times New Roman"/>
                        </a:rPr>
                        <a:t>% (ст. 65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smtClean="0">
                          <a:effectLst/>
                          <a:latin typeface="Times New Roman"/>
                          <a:ea typeface="Calibri"/>
                          <a:cs typeface="Times New Roman"/>
                        </a:rPr>
                        <a:t>100 % (ст. 64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256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Бюджет АРК</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25 </a:t>
                      </a:r>
                      <a:r>
                        <a:rPr lang="uk-UA" sz="1600" dirty="0" smtClean="0">
                          <a:effectLst/>
                          <a:latin typeface="Times New Roman"/>
                          <a:ea typeface="Calibri"/>
                          <a:cs typeface="Times New Roman"/>
                        </a:rPr>
                        <a:t>% (ст. 66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115000"/>
                        </a:lnSpc>
                        <a:spcBef>
                          <a:spcPts val="0"/>
                        </a:spcBef>
                        <a:spcAft>
                          <a:spcPts val="0"/>
                        </a:spcAft>
                        <a:buClrTx/>
                        <a:buSzTx/>
                        <a:buFontTx/>
                        <a:buNone/>
                        <a:tabLst/>
                        <a:defRPr/>
                      </a:pPr>
                      <a:r>
                        <a:rPr lang="uk-UA" sz="1600" dirty="0">
                          <a:effectLst/>
                          <a:latin typeface="Times New Roman"/>
                          <a:ea typeface="Calibri"/>
                          <a:cs typeface="Times New Roman"/>
                        </a:rPr>
                        <a:t>15 </a:t>
                      </a:r>
                      <a:r>
                        <a:rPr lang="uk-UA" sz="1600" dirty="0" smtClean="0">
                          <a:effectLst/>
                          <a:latin typeface="Times New Roman"/>
                          <a:ea typeface="Calibri"/>
                          <a:cs typeface="Times New Roman"/>
                        </a:rPr>
                        <a:t>% (ст. 66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256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Обласний бюджет</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25 </a:t>
                      </a:r>
                      <a:r>
                        <a:rPr lang="uk-UA" sz="1600" dirty="0" smtClean="0">
                          <a:effectLst/>
                          <a:latin typeface="Times New Roman"/>
                          <a:ea typeface="Calibri"/>
                          <a:cs typeface="Times New Roman"/>
                        </a:rPr>
                        <a:t>% (ст. 66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115000"/>
                        </a:lnSpc>
                        <a:spcBef>
                          <a:spcPts val="0"/>
                        </a:spcBef>
                        <a:spcAft>
                          <a:spcPts val="0"/>
                        </a:spcAft>
                        <a:buClrTx/>
                        <a:buSzTx/>
                        <a:buFontTx/>
                        <a:buNone/>
                        <a:tabLst/>
                        <a:defRPr/>
                      </a:pPr>
                      <a:r>
                        <a:rPr lang="uk-UA" sz="1600" dirty="0">
                          <a:effectLst/>
                          <a:latin typeface="Times New Roman"/>
                          <a:ea typeface="Calibri"/>
                          <a:cs typeface="Times New Roman"/>
                        </a:rPr>
                        <a:t>15 </a:t>
                      </a:r>
                      <a:r>
                        <a:rPr lang="uk-UA" sz="1600" dirty="0" smtClean="0">
                          <a:effectLst/>
                          <a:latin typeface="Times New Roman"/>
                          <a:ea typeface="Calibri"/>
                          <a:cs typeface="Times New Roman"/>
                        </a:rPr>
                        <a:t>% (ст. 66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65122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Бюджет міст республіканського значення</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115000"/>
                        </a:lnSpc>
                        <a:spcBef>
                          <a:spcPts val="0"/>
                        </a:spcBef>
                        <a:spcAft>
                          <a:spcPts val="0"/>
                        </a:spcAft>
                        <a:buClrTx/>
                        <a:buSzTx/>
                        <a:buFontTx/>
                        <a:buNone/>
                        <a:tabLst/>
                        <a:defRPr/>
                      </a:pPr>
                      <a:r>
                        <a:rPr lang="uk-UA" sz="1600" dirty="0">
                          <a:effectLst/>
                          <a:latin typeface="Times New Roman"/>
                          <a:ea typeface="Calibri"/>
                          <a:cs typeface="Times New Roman"/>
                        </a:rPr>
                        <a:t>75 </a:t>
                      </a:r>
                      <a:r>
                        <a:rPr lang="uk-UA" sz="1600" dirty="0" smtClean="0">
                          <a:effectLst/>
                          <a:latin typeface="Times New Roman"/>
                          <a:ea typeface="Calibri"/>
                          <a:cs typeface="Times New Roman"/>
                        </a:rPr>
                        <a:t>% (ст. 65 БКУ)</a:t>
                      </a:r>
                      <a:endParaRPr lang="uk-UA" sz="1600" dirty="0" smtClean="0">
                        <a:effectLst/>
                        <a:latin typeface="+mn-lt"/>
                        <a:ea typeface="Calibri"/>
                        <a:cs typeface="Times New Roman"/>
                      </a:endParaRPr>
                    </a:p>
                    <a:p>
                      <a:pPr algn="ctr">
                        <a:lnSpc>
                          <a:spcPct val="115000"/>
                        </a:lnSpc>
                        <a:spcAft>
                          <a:spcPts val="0"/>
                        </a:spcAft>
                      </a:pP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60 </a:t>
                      </a:r>
                      <a:r>
                        <a:rPr lang="uk-UA" sz="1600" dirty="0" smtClean="0">
                          <a:effectLst/>
                          <a:latin typeface="Times New Roman"/>
                          <a:ea typeface="Calibri"/>
                          <a:cs typeface="Times New Roman"/>
                        </a:rPr>
                        <a:t>% (ст. 64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256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Бюджет міст обласного значення</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115000"/>
                        </a:lnSpc>
                        <a:spcBef>
                          <a:spcPts val="0"/>
                        </a:spcBef>
                        <a:spcAft>
                          <a:spcPts val="0"/>
                        </a:spcAft>
                        <a:buClrTx/>
                        <a:buSzTx/>
                        <a:buFontTx/>
                        <a:buNone/>
                        <a:tabLst/>
                        <a:defRPr/>
                      </a:pPr>
                      <a:r>
                        <a:rPr lang="uk-UA" sz="1600" dirty="0">
                          <a:effectLst/>
                          <a:latin typeface="Times New Roman"/>
                          <a:ea typeface="Calibri"/>
                          <a:cs typeface="Times New Roman"/>
                        </a:rPr>
                        <a:t>75 </a:t>
                      </a:r>
                      <a:r>
                        <a:rPr lang="uk-UA" sz="1600" dirty="0" smtClean="0">
                          <a:effectLst/>
                          <a:latin typeface="Times New Roman"/>
                          <a:ea typeface="Calibri"/>
                          <a:cs typeface="Times New Roman"/>
                        </a:rPr>
                        <a:t>% (ст. 65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60 </a:t>
                      </a:r>
                      <a:r>
                        <a:rPr lang="uk-UA" sz="1600" dirty="0" smtClean="0">
                          <a:effectLst/>
                          <a:latin typeface="Times New Roman"/>
                          <a:ea typeface="Calibri"/>
                          <a:cs typeface="Times New Roman"/>
                        </a:rPr>
                        <a:t>% (ст. 64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256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Районний бюджет</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50 </a:t>
                      </a:r>
                      <a:r>
                        <a:rPr lang="uk-UA" sz="1600" dirty="0" smtClean="0">
                          <a:effectLst/>
                          <a:latin typeface="Times New Roman"/>
                          <a:ea typeface="Calibri"/>
                          <a:cs typeface="Times New Roman"/>
                        </a:rPr>
                        <a:t>% (ст. 66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60 </a:t>
                      </a:r>
                      <a:r>
                        <a:rPr lang="uk-UA" sz="1600" dirty="0" smtClean="0">
                          <a:effectLst/>
                          <a:latin typeface="Times New Roman"/>
                          <a:ea typeface="Calibri"/>
                          <a:cs typeface="Times New Roman"/>
                        </a:rPr>
                        <a:t>% (ст. 64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65122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Times New Roman"/>
                          <a:cs typeface="Times New Roman"/>
                        </a:rPr>
                        <a:t>Бюджети об'єднаних територіальних громад</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a:effectLst/>
                          <a:latin typeface="Times New Roman"/>
                          <a:ea typeface="Calibri"/>
                          <a:cs typeface="Times New Roman"/>
                        </a:rPr>
                        <a:t>-</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60 </a:t>
                      </a:r>
                      <a:r>
                        <a:rPr lang="uk-UA" sz="1600" dirty="0" smtClean="0">
                          <a:effectLst/>
                          <a:latin typeface="Times New Roman"/>
                          <a:ea typeface="Calibri"/>
                          <a:cs typeface="Times New Roman"/>
                        </a:rPr>
                        <a:t>% (ст. 64 БКУ)</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65122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15000"/>
                        </a:lnSpc>
                        <a:spcAft>
                          <a:spcPts val="0"/>
                        </a:spcAft>
                      </a:pPr>
                      <a:r>
                        <a:rPr lang="uk-UA" sz="1600">
                          <a:effectLst/>
                          <a:latin typeface="Times New Roman"/>
                          <a:ea typeface="Calibri"/>
                          <a:cs typeface="Times New Roman"/>
                        </a:rPr>
                        <a:t>Бюджети сіл, їх об’єднань, селищ, міст районного значення</a:t>
                      </a:r>
                      <a:endParaRPr lang="uk-UA"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115000"/>
                        </a:lnSpc>
                        <a:spcBef>
                          <a:spcPts val="0"/>
                        </a:spcBef>
                        <a:spcAft>
                          <a:spcPts val="0"/>
                        </a:spcAft>
                        <a:buClrTx/>
                        <a:buSzTx/>
                        <a:buFontTx/>
                        <a:buNone/>
                        <a:tabLst/>
                        <a:defRPr/>
                      </a:pPr>
                      <a:r>
                        <a:rPr lang="uk-UA" sz="1600" dirty="0">
                          <a:effectLst/>
                          <a:latin typeface="Times New Roman"/>
                          <a:ea typeface="Calibri"/>
                          <a:cs typeface="Times New Roman"/>
                        </a:rPr>
                        <a:t>25 </a:t>
                      </a:r>
                      <a:r>
                        <a:rPr lang="uk-UA" sz="1600" dirty="0" smtClean="0">
                          <a:effectLst/>
                          <a:latin typeface="Times New Roman"/>
                          <a:ea typeface="Calibri"/>
                          <a:cs typeface="Times New Roman"/>
                        </a:rPr>
                        <a:t>% (ст. 65 БКУ)</a:t>
                      </a:r>
                      <a:endParaRPr lang="uk-UA" sz="1600" dirty="0" smtClean="0">
                        <a:effectLst/>
                        <a:latin typeface="+mn-lt"/>
                        <a:ea typeface="Calibri"/>
                        <a:cs typeface="Times New Roman"/>
                      </a:endParaRPr>
                    </a:p>
                    <a:p>
                      <a:pPr algn="ctr">
                        <a:lnSpc>
                          <a:spcPct val="115000"/>
                        </a:lnSpc>
                        <a:spcAft>
                          <a:spcPts val="0"/>
                        </a:spcAft>
                      </a:pP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115000"/>
                        </a:lnSpc>
                        <a:spcAft>
                          <a:spcPts val="0"/>
                        </a:spcAft>
                      </a:pPr>
                      <a:r>
                        <a:rPr lang="uk-UA" sz="1600" dirty="0">
                          <a:effectLst/>
                          <a:latin typeface="Times New Roman"/>
                          <a:ea typeface="Calibri"/>
                          <a:cs typeface="Times New Roman"/>
                        </a:rPr>
                        <a:t>-</a:t>
                      </a:r>
                      <a:endParaRPr lang="uk-UA"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174622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818864"/>
            <a:ext cx="8856984" cy="9310241"/>
          </a:xfrm>
          <a:prstGeom prst="rect">
            <a:avLst/>
          </a:prstGeom>
        </p:spPr>
        <p:txBody>
          <a:bodyPr wrap="square">
            <a:spAutoFit/>
          </a:bodyPr>
          <a:lstStyle/>
          <a:p>
            <a:pPr lvl="0" algn="just"/>
            <a:endParaRPr lang="uk-UA" sz="2300" b="1" dirty="0" smtClean="0">
              <a:solidFill>
                <a:srgbClr val="2F2B20"/>
              </a:solidFill>
              <a:latin typeface="Times New Roman" panose="02020603050405020304" pitchFamily="18" charset="0"/>
              <a:cs typeface="Times New Roman" panose="02020603050405020304" pitchFamily="18" charset="0"/>
            </a:endParaRPr>
          </a:p>
          <a:p>
            <a:pPr lvl="0" algn="just"/>
            <a:endParaRPr lang="uk-UA" sz="2300" b="1" dirty="0">
              <a:solidFill>
                <a:srgbClr val="2F2B20"/>
              </a:solidFill>
              <a:latin typeface="Times New Roman" panose="02020603050405020304" pitchFamily="18" charset="0"/>
              <a:cs typeface="Times New Roman" panose="02020603050405020304" pitchFamily="18" charset="0"/>
            </a:endParaRPr>
          </a:p>
          <a:p>
            <a:pPr lvl="0" algn="just"/>
            <a:endParaRPr lang="uk-UA" sz="2300" b="1" dirty="0" smtClean="0">
              <a:solidFill>
                <a:srgbClr val="2F2B20"/>
              </a:solidFill>
              <a:latin typeface="Times New Roman" panose="02020603050405020304" pitchFamily="18" charset="0"/>
              <a:cs typeface="Times New Roman" panose="02020603050405020304" pitchFamily="18" charset="0"/>
            </a:endParaRPr>
          </a:p>
          <a:p>
            <a:pPr lvl="0" algn="just"/>
            <a:endParaRPr lang="uk-UA" sz="2300" b="1" dirty="0">
              <a:solidFill>
                <a:srgbClr val="2F2B20"/>
              </a:solidFill>
              <a:latin typeface="Times New Roman" panose="02020603050405020304" pitchFamily="18" charset="0"/>
              <a:cs typeface="Times New Roman" panose="02020603050405020304" pitchFamily="18" charset="0"/>
            </a:endParaRPr>
          </a:p>
          <a:p>
            <a:pPr lvl="0" algn="just"/>
            <a:endParaRPr lang="uk-UA" sz="2300" b="1" dirty="0" smtClean="0">
              <a:solidFill>
                <a:srgbClr val="2F2B20"/>
              </a:solidFill>
              <a:latin typeface="Times New Roman" panose="02020603050405020304" pitchFamily="18" charset="0"/>
              <a:cs typeface="Times New Roman" panose="02020603050405020304" pitchFamily="18" charset="0"/>
            </a:endParaRPr>
          </a:p>
          <a:p>
            <a:pPr lvl="0" algn="just"/>
            <a:endParaRPr lang="uk-UA" sz="2300" b="1" dirty="0">
              <a:solidFill>
                <a:srgbClr val="2F2B20"/>
              </a:solidFill>
              <a:latin typeface="Times New Roman" panose="02020603050405020304" pitchFamily="18" charset="0"/>
              <a:cs typeface="Times New Roman" panose="02020603050405020304" pitchFamily="18" charset="0"/>
            </a:endParaRPr>
          </a:p>
          <a:p>
            <a:pPr lvl="0" algn="just"/>
            <a:endParaRPr lang="uk-UA" sz="2300" b="1" dirty="0" smtClean="0">
              <a:solidFill>
                <a:srgbClr val="2F2B20"/>
              </a:solidFill>
              <a:latin typeface="Times New Roman" panose="02020603050405020304" pitchFamily="18" charset="0"/>
              <a:cs typeface="Times New Roman" panose="02020603050405020304" pitchFamily="18" charset="0"/>
            </a:endParaRPr>
          </a:p>
          <a:p>
            <a:pPr lvl="0" algn="just"/>
            <a:endParaRPr lang="uk-UA" sz="2300" b="1" dirty="0">
              <a:solidFill>
                <a:srgbClr val="2F2B20"/>
              </a:solidFill>
              <a:latin typeface="Times New Roman" panose="02020603050405020304" pitchFamily="18" charset="0"/>
              <a:cs typeface="Times New Roman" panose="02020603050405020304" pitchFamily="18" charset="0"/>
            </a:endParaRPr>
          </a:p>
          <a:p>
            <a:pPr lvl="0" algn="just"/>
            <a:r>
              <a:rPr lang="uk-UA" sz="2300" b="1" dirty="0" smtClean="0">
                <a:solidFill>
                  <a:srgbClr val="2F2B20"/>
                </a:solidFill>
                <a:latin typeface="Times New Roman" panose="02020603050405020304" pitchFamily="18" charset="0"/>
                <a:cs typeface="Times New Roman" panose="02020603050405020304" pitchFamily="18" charset="0"/>
              </a:rPr>
              <a:t>Стаття </a:t>
            </a:r>
            <a:r>
              <a:rPr lang="uk-UA" sz="2300" b="1" dirty="0">
                <a:solidFill>
                  <a:srgbClr val="2F2B20"/>
                </a:solidFill>
                <a:latin typeface="Times New Roman" panose="02020603050405020304" pitchFamily="18" charset="0"/>
                <a:cs typeface="Times New Roman" panose="02020603050405020304" pitchFamily="18" charset="0"/>
              </a:rPr>
              <a:t>67</a:t>
            </a:r>
            <a:r>
              <a:rPr lang="uk-UA" sz="2300" b="1" baseline="30000" dirty="0">
                <a:solidFill>
                  <a:srgbClr val="2F2B20"/>
                </a:solidFill>
                <a:latin typeface="Times New Roman" panose="02020603050405020304" pitchFamily="18" charset="0"/>
                <a:cs typeface="Times New Roman" panose="02020603050405020304" pitchFamily="18" charset="0"/>
              </a:rPr>
              <a:t>1</a:t>
            </a:r>
            <a:r>
              <a:rPr lang="uk-UA" sz="2300" b="1" dirty="0">
                <a:solidFill>
                  <a:srgbClr val="2F2B20"/>
                </a:solidFill>
                <a:latin typeface="Times New Roman" panose="02020603050405020304" pitchFamily="18" charset="0"/>
                <a:cs typeface="Times New Roman" panose="02020603050405020304" pitchFamily="18" charset="0"/>
              </a:rPr>
              <a:t>. Особливості взаємовідносин державного бюджету з бюджетами Автономної Республіки Крим та міста Севастополя</a:t>
            </a:r>
            <a:endParaRPr lang="uk-UA" sz="2300" dirty="0">
              <a:solidFill>
                <a:srgbClr val="2F2B20"/>
              </a:solidFill>
              <a:latin typeface="Times New Roman" panose="02020603050405020304" pitchFamily="18" charset="0"/>
              <a:cs typeface="Times New Roman" panose="02020603050405020304" pitchFamily="18" charset="0"/>
            </a:endParaRPr>
          </a:p>
          <a:p>
            <a:pPr marL="457200" lvl="0" indent="-457200" algn="just">
              <a:buFontTx/>
              <a:buAutoNum type="arabicPeriod"/>
            </a:pPr>
            <a:r>
              <a:rPr lang="uk-UA" sz="2300" dirty="0">
                <a:solidFill>
                  <a:srgbClr val="2F2B20"/>
                </a:solidFill>
                <a:latin typeface="Times New Roman" panose="02020603050405020304" pitchFamily="18" charset="0"/>
                <a:cs typeface="Times New Roman" panose="02020603050405020304" pitchFamily="18" charset="0"/>
              </a:rPr>
              <a:t>Для цілей цієї статті під місцевими бюджетами Автономної Республіки Крим розуміються бюджет Автономної Республіки Крим, бюджети її районів, бюджети міст республіканського Автономної Республіки Крим значення, бюджет міста Севастополя. </a:t>
            </a:r>
            <a:r>
              <a:rPr lang="uk-UA" sz="2300" dirty="0">
                <a:solidFill>
                  <a:srgbClr val="FF0000"/>
                </a:solidFill>
                <a:latin typeface="Times New Roman" panose="02020603050405020304" pitchFamily="18" charset="0"/>
                <a:cs typeface="Times New Roman" panose="02020603050405020304" pitchFamily="18" charset="0"/>
              </a:rPr>
              <a:t>Див. самостійно п. 2-7.</a:t>
            </a:r>
          </a:p>
          <a:p>
            <a:pPr lvl="0" algn="just"/>
            <a:r>
              <a:rPr lang="uk-UA" sz="2300" b="1" dirty="0">
                <a:solidFill>
                  <a:srgbClr val="2F2B20"/>
                </a:solidFill>
                <a:latin typeface="Times New Roman" panose="02020603050405020304" pitchFamily="18" charset="0"/>
                <a:cs typeface="Times New Roman" panose="02020603050405020304" pitchFamily="18" charset="0"/>
              </a:rPr>
              <a:t>Стаття 67</a:t>
            </a:r>
            <a:r>
              <a:rPr lang="uk-UA" sz="2300" b="1" baseline="30000" dirty="0">
                <a:solidFill>
                  <a:srgbClr val="2F2B20"/>
                </a:solidFill>
                <a:latin typeface="Times New Roman" panose="02020603050405020304" pitchFamily="18" charset="0"/>
                <a:cs typeface="Times New Roman" panose="02020603050405020304" pitchFamily="18" charset="0"/>
              </a:rPr>
              <a:t>2</a:t>
            </a:r>
            <a:r>
              <a:rPr lang="uk-UA" sz="2300" b="1" dirty="0">
                <a:solidFill>
                  <a:srgbClr val="2F2B20"/>
                </a:solidFill>
                <a:latin typeface="Times New Roman" panose="02020603050405020304" pitchFamily="18" charset="0"/>
                <a:cs typeface="Times New Roman" panose="02020603050405020304" pitchFamily="18" charset="0"/>
              </a:rPr>
              <a:t>. Особливості формування та виконання місцевих бюджетів у Донецькій та Луганській областях на період проведення антитерористичної операції</a:t>
            </a:r>
            <a:endParaRPr lang="uk-UA" sz="2300" dirty="0">
              <a:solidFill>
                <a:srgbClr val="2F2B20"/>
              </a:solidFill>
              <a:latin typeface="Times New Roman" panose="02020603050405020304" pitchFamily="18" charset="0"/>
              <a:cs typeface="Times New Roman" panose="02020603050405020304" pitchFamily="18" charset="0"/>
            </a:endParaRPr>
          </a:p>
          <a:p>
            <a:pPr lvl="0" algn="just"/>
            <a:r>
              <a:rPr lang="uk-UA" sz="2300" dirty="0">
                <a:solidFill>
                  <a:srgbClr val="2F2B20"/>
                </a:solidFill>
                <a:latin typeface="Times New Roman" panose="02020603050405020304" pitchFamily="18" charset="0"/>
                <a:cs typeface="Times New Roman" panose="02020603050405020304" pitchFamily="18" charset="0"/>
              </a:rPr>
              <a:t>1. У разі припинення діяльності органів місцевого самоврядування Донецької та Луганської областей їх функції в частині бюджетних повноважень здійснюються місцевими державними адміністраціями та виконавчими органами міських рад за окремим рішенням Кабінету Міністрів України, що приймається на підставі звернення відповідної обласної державної адміністрації.</a:t>
            </a:r>
          </a:p>
          <a:p>
            <a:pPr lvl="0" algn="just"/>
            <a:endParaRPr lang="uk-UA"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515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695480"/>
            <a:ext cx="8784976" cy="7786747"/>
          </a:xfrm>
          <a:prstGeom prst="rect">
            <a:avLst/>
          </a:prstGeom>
        </p:spPr>
        <p:txBody>
          <a:bodyPr wrap="square">
            <a:spAutoFit/>
          </a:bodyPr>
          <a:lstStyle/>
          <a:p>
            <a:pPr lvl="0" algn="just" fontAlgn="base"/>
            <a:endParaRPr lang="ru-RU" sz="2000" b="1" i="1" dirty="0" smtClean="0">
              <a:solidFill>
                <a:srgbClr val="2F2B20"/>
              </a:solidFill>
              <a:latin typeface="Times New Roman" panose="02020603050405020304" pitchFamily="18" charset="0"/>
              <a:cs typeface="Times New Roman" panose="02020603050405020304" pitchFamily="18" charset="0"/>
            </a:endParaRPr>
          </a:p>
          <a:p>
            <a:pPr lvl="0" algn="just" fontAlgn="base"/>
            <a:endParaRPr lang="ru-RU" sz="2000" b="1" i="1" dirty="0">
              <a:solidFill>
                <a:srgbClr val="2F2B20"/>
              </a:solidFill>
              <a:latin typeface="Times New Roman" panose="02020603050405020304" pitchFamily="18" charset="0"/>
              <a:cs typeface="Times New Roman" panose="02020603050405020304" pitchFamily="18" charset="0"/>
            </a:endParaRPr>
          </a:p>
          <a:p>
            <a:pPr lvl="0" algn="just" fontAlgn="base"/>
            <a:endParaRPr lang="ru-RU" sz="2000" b="1" i="1" dirty="0" smtClean="0">
              <a:solidFill>
                <a:srgbClr val="2F2B20"/>
              </a:solidFill>
              <a:latin typeface="Times New Roman" panose="02020603050405020304" pitchFamily="18" charset="0"/>
              <a:cs typeface="Times New Roman" panose="02020603050405020304" pitchFamily="18" charset="0"/>
            </a:endParaRPr>
          </a:p>
          <a:p>
            <a:pPr lvl="0" algn="just" fontAlgn="base"/>
            <a:endParaRPr lang="ru-RU" sz="2000" b="1" i="1" dirty="0">
              <a:solidFill>
                <a:srgbClr val="2F2B20"/>
              </a:solidFill>
              <a:latin typeface="Times New Roman" panose="02020603050405020304" pitchFamily="18" charset="0"/>
              <a:cs typeface="Times New Roman" panose="02020603050405020304" pitchFamily="18" charset="0"/>
            </a:endParaRPr>
          </a:p>
          <a:p>
            <a:pPr lvl="0" algn="just" fontAlgn="base"/>
            <a:endParaRPr lang="ru-RU" sz="2000" b="1" i="1" dirty="0" smtClean="0">
              <a:solidFill>
                <a:srgbClr val="2F2B20"/>
              </a:solidFill>
              <a:latin typeface="Times New Roman" panose="02020603050405020304" pitchFamily="18" charset="0"/>
              <a:cs typeface="Times New Roman" panose="02020603050405020304" pitchFamily="18" charset="0"/>
            </a:endParaRPr>
          </a:p>
          <a:p>
            <a:pPr lvl="0" algn="just" fontAlgn="base"/>
            <a:endParaRPr lang="ru-RU" sz="2000" b="1" i="1" dirty="0">
              <a:solidFill>
                <a:srgbClr val="2F2B20"/>
              </a:solidFill>
              <a:latin typeface="Times New Roman" panose="02020603050405020304" pitchFamily="18" charset="0"/>
              <a:cs typeface="Times New Roman" panose="02020603050405020304" pitchFamily="18" charset="0"/>
            </a:endParaRPr>
          </a:p>
          <a:p>
            <a:pPr lvl="0" algn="just" fontAlgn="base"/>
            <a:r>
              <a:rPr lang="ru-RU" sz="2000" b="1" i="1" dirty="0" err="1" smtClean="0">
                <a:solidFill>
                  <a:srgbClr val="2F2B20"/>
                </a:solidFill>
                <a:latin typeface="Times New Roman" panose="02020603050405020304" pitchFamily="18" charset="0"/>
                <a:cs typeface="Times New Roman" panose="02020603050405020304" pitchFamily="18" charset="0"/>
              </a:rPr>
              <a:t>Податковий</a:t>
            </a:r>
            <a:r>
              <a:rPr lang="ru-RU" sz="2000" b="1" i="1" dirty="0" smtClean="0">
                <a:solidFill>
                  <a:srgbClr val="2F2B20"/>
                </a:solidFill>
                <a:latin typeface="Times New Roman" panose="02020603050405020304" pitchFamily="18" charset="0"/>
                <a:cs typeface="Times New Roman" panose="02020603050405020304" pitchFamily="18" charset="0"/>
              </a:rPr>
              <a:t> </a:t>
            </a:r>
            <a:r>
              <a:rPr lang="ru-RU" sz="2000" b="1" i="1" dirty="0">
                <a:solidFill>
                  <a:srgbClr val="2F2B20"/>
                </a:solidFill>
                <a:latin typeface="Times New Roman" panose="02020603050405020304" pitchFamily="18" charset="0"/>
                <a:cs typeface="Times New Roman" panose="02020603050405020304" pitchFamily="18" charset="0"/>
              </a:rPr>
              <a:t>кодекс </a:t>
            </a:r>
            <a:r>
              <a:rPr lang="ru-RU" sz="2000" b="1" i="1" dirty="0" err="1">
                <a:solidFill>
                  <a:srgbClr val="2F2B20"/>
                </a:solidFill>
                <a:latin typeface="Times New Roman" panose="02020603050405020304" pitchFamily="18" charset="0"/>
                <a:cs typeface="Times New Roman" panose="02020603050405020304" pitchFamily="18" charset="0"/>
              </a:rPr>
              <a:t>України</a:t>
            </a:r>
            <a:r>
              <a:rPr lang="ru-RU" sz="2000" b="1" i="1" dirty="0">
                <a:solidFill>
                  <a:srgbClr val="2F2B20"/>
                </a:solidFill>
                <a:latin typeface="Times New Roman" panose="02020603050405020304" pitchFamily="18" charset="0"/>
                <a:cs typeface="Times New Roman" panose="02020603050405020304" pitchFamily="18" charset="0"/>
              </a:rPr>
              <a:t> </a:t>
            </a:r>
            <a:r>
              <a:rPr lang="ru-RU" sz="2000" b="1" i="1" dirty="0" err="1">
                <a:solidFill>
                  <a:srgbClr val="2F2B20"/>
                </a:solidFill>
                <a:latin typeface="Times New Roman" panose="02020603050405020304" pitchFamily="18" charset="0"/>
                <a:cs typeface="Times New Roman" panose="02020603050405020304" pitchFamily="18" charset="0"/>
              </a:rPr>
              <a:t>визначає</a:t>
            </a:r>
            <a:r>
              <a:rPr lang="ru-RU" sz="2000" b="1" i="1" dirty="0">
                <a:solidFill>
                  <a:srgbClr val="2F2B20"/>
                </a:solidFill>
                <a:latin typeface="Times New Roman" panose="02020603050405020304" pitchFamily="18" charset="0"/>
                <a:cs typeface="Times New Roman" panose="02020603050405020304" pitchFamily="18" charset="0"/>
              </a:rPr>
              <a:t> склад </a:t>
            </a:r>
            <a:r>
              <a:rPr lang="ru-RU" sz="2000" b="1" i="1" dirty="0" err="1">
                <a:solidFill>
                  <a:srgbClr val="2F2B20"/>
                </a:solidFill>
                <a:latin typeface="Times New Roman" panose="02020603050405020304" pitchFamily="18" charset="0"/>
                <a:cs typeface="Times New Roman" panose="02020603050405020304" pitchFamily="18" charset="0"/>
              </a:rPr>
              <a:t>місцевих</a:t>
            </a:r>
            <a:r>
              <a:rPr lang="ru-RU" sz="2000" b="1" i="1" dirty="0">
                <a:solidFill>
                  <a:srgbClr val="2F2B20"/>
                </a:solidFill>
                <a:latin typeface="Times New Roman" panose="02020603050405020304" pitchFamily="18" charset="0"/>
                <a:cs typeface="Times New Roman" panose="02020603050405020304" pitchFamily="18" charset="0"/>
              </a:rPr>
              <a:t> </a:t>
            </a:r>
            <a:r>
              <a:rPr lang="ru-RU" sz="2000" b="1" i="1" dirty="0" err="1">
                <a:solidFill>
                  <a:srgbClr val="2F2B20"/>
                </a:solidFill>
                <a:latin typeface="Times New Roman" panose="02020603050405020304" pitchFamily="18" charset="0"/>
                <a:cs typeface="Times New Roman" panose="02020603050405020304" pitchFamily="18" charset="0"/>
              </a:rPr>
              <a:t>податків</a:t>
            </a:r>
            <a:r>
              <a:rPr lang="ru-RU" sz="2000" b="1" i="1" dirty="0">
                <a:solidFill>
                  <a:srgbClr val="2F2B20"/>
                </a:solidFill>
                <a:latin typeface="Times New Roman" panose="02020603050405020304" pitchFamily="18" charset="0"/>
                <a:cs typeface="Times New Roman" panose="02020603050405020304" pitchFamily="18" charset="0"/>
              </a:rPr>
              <a:t> і </a:t>
            </a:r>
            <a:r>
              <a:rPr lang="ru-RU" sz="2000" b="1" i="1" dirty="0" err="1">
                <a:solidFill>
                  <a:srgbClr val="2F2B20"/>
                </a:solidFill>
                <a:latin typeface="Times New Roman" panose="02020603050405020304" pitchFamily="18" charset="0"/>
                <a:cs typeface="Times New Roman" panose="02020603050405020304" pitchFamily="18" charset="0"/>
              </a:rPr>
              <a:t>зборів</a:t>
            </a:r>
            <a:r>
              <a:rPr lang="ru-RU" sz="2000" b="1" i="1" dirty="0">
                <a:solidFill>
                  <a:srgbClr val="2F2B20"/>
                </a:solidFill>
                <a:latin typeface="Times New Roman" panose="02020603050405020304" pitchFamily="18" charset="0"/>
                <a:cs typeface="Times New Roman" panose="02020603050405020304" pitchFamily="18" charset="0"/>
              </a:rPr>
              <a:t>, </a:t>
            </a:r>
            <a:r>
              <a:rPr lang="ru-RU" sz="2000" b="1" i="1" dirty="0" err="1">
                <a:solidFill>
                  <a:srgbClr val="2F2B20"/>
                </a:solidFill>
                <a:latin typeface="Times New Roman" panose="02020603050405020304" pitchFamily="18" charset="0"/>
                <a:cs typeface="Times New Roman" panose="02020603050405020304" pitchFamily="18" charset="0"/>
              </a:rPr>
              <a:t>зокрема</a:t>
            </a:r>
            <a:r>
              <a:rPr lang="ru-RU" sz="2000" b="1" i="1" dirty="0">
                <a:solidFill>
                  <a:srgbClr val="2F2B20"/>
                </a:solidFill>
                <a:latin typeface="Times New Roman" panose="02020603050405020304" pitchFamily="18" charset="0"/>
                <a:cs typeface="Times New Roman" panose="02020603050405020304" pitchFamily="18" charset="0"/>
              </a:rPr>
              <a:t> </a:t>
            </a:r>
            <a:r>
              <a:rPr lang="ru-RU" sz="2000" b="1" i="1" dirty="0" err="1">
                <a:solidFill>
                  <a:srgbClr val="2F2B20"/>
                </a:solidFill>
                <a:latin typeface="Times New Roman" panose="02020603050405020304" pitchFamily="18" charset="0"/>
                <a:cs typeface="Times New Roman" panose="02020603050405020304" pitchFamily="18" charset="0"/>
              </a:rPr>
              <a:t>згідно</a:t>
            </a:r>
            <a:r>
              <a:rPr lang="ru-RU" sz="2000" b="1" i="1" dirty="0">
                <a:solidFill>
                  <a:srgbClr val="2F2B20"/>
                </a:solidFill>
                <a:latin typeface="Times New Roman" panose="02020603050405020304" pitchFamily="18" charset="0"/>
                <a:cs typeface="Times New Roman" panose="02020603050405020304" pitchFamily="18" charset="0"/>
              </a:rPr>
              <a:t> ст.10 до </a:t>
            </a:r>
            <a:r>
              <a:rPr lang="ru-RU" sz="2000" b="1" i="1" dirty="0" err="1">
                <a:solidFill>
                  <a:srgbClr val="2F2B20"/>
                </a:solidFill>
                <a:latin typeface="Times New Roman" panose="02020603050405020304" pitchFamily="18" charset="0"/>
                <a:cs typeface="Times New Roman" panose="02020603050405020304" pitchFamily="18" charset="0"/>
              </a:rPr>
              <a:t>місцевих</a:t>
            </a:r>
            <a:r>
              <a:rPr lang="ru-RU" sz="2000" b="1" i="1" dirty="0">
                <a:solidFill>
                  <a:srgbClr val="2F2B20"/>
                </a:solidFill>
                <a:latin typeface="Times New Roman" panose="02020603050405020304" pitchFamily="18" charset="0"/>
                <a:cs typeface="Times New Roman" panose="02020603050405020304" pitchFamily="18" charset="0"/>
              </a:rPr>
              <a:t> </a:t>
            </a:r>
            <a:r>
              <a:rPr lang="ru-RU" sz="2000" b="1" i="1" dirty="0" err="1">
                <a:solidFill>
                  <a:srgbClr val="2F2B20"/>
                </a:solidFill>
                <a:latin typeface="Times New Roman" panose="02020603050405020304" pitchFamily="18" charset="0"/>
                <a:cs typeface="Times New Roman" panose="02020603050405020304" pitchFamily="18" charset="0"/>
              </a:rPr>
              <a:t>податків</a:t>
            </a:r>
            <a:r>
              <a:rPr lang="ru-RU" sz="2000" b="1" i="1" dirty="0">
                <a:solidFill>
                  <a:srgbClr val="2F2B20"/>
                </a:solidFill>
                <a:latin typeface="Times New Roman" panose="02020603050405020304" pitchFamily="18" charset="0"/>
                <a:cs typeface="Times New Roman" panose="02020603050405020304" pitchFamily="18" charset="0"/>
              </a:rPr>
              <a:t> та </a:t>
            </a:r>
            <a:r>
              <a:rPr lang="ru-RU" sz="2000" b="1" i="1" dirty="0" err="1">
                <a:solidFill>
                  <a:srgbClr val="2F2B20"/>
                </a:solidFill>
                <a:latin typeface="Times New Roman" panose="02020603050405020304" pitchFamily="18" charset="0"/>
                <a:cs typeface="Times New Roman" panose="02020603050405020304" pitchFamily="18" charset="0"/>
              </a:rPr>
              <a:t>зборів</a:t>
            </a:r>
            <a:r>
              <a:rPr lang="ru-RU" sz="2000" b="1" i="1" dirty="0">
                <a:solidFill>
                  <a:srgbClr val="2F2B20"/>
                </a:solidFill>
                <a:latin typeface="Times New Roman" panose="02020603050405020304" pitchFamily="18" charset="0"/>
                <a:cs typeface="Times New Roman" panose="02020603050405020304" pitchFamily="18" charset="0"/>
              </a:rPr>
              <a:t> належать: </a:t>
            </a:r>
          </a:p>
          <a:p>
            <a:pPr lvl="0" fontAlgn="base"/>
            <a:r>
              <a:rPr lang="ru-RU" sz="2000" dirty="0">
                <a:solidFill>
                  <a:srgbClr val="2F2B20"/>
                </a:solidFill>
                <a:latin typeface="Times New Roman" panose="02020603050405020304" pitchFamily="18" charset="0"/>
                <a:cs typeface="Times New Roman" panose="02020603050405020304" pitchFamily="18" charset="0"/>
              </a:rPr>
              <a:t>10.1. </a:t>
            </a:r>
            <a:r>
              <a:rPr lang="ru-RU" sz="2000" b="1" i="1" dirty="0">
                <a:solidFill>
                  <a:srgbClr val="2F2B20"/>
                </a:solidFill>
                <a:latin typeface="Times New Roman" panose="02020603050405020304" pitchFamily="18" charset="0"/>
                <a:cs typeface="Times New Roman" panose="02020603050405020304" pitchFamily="18" charset="0"/>
              </a:rPr>
              <a:t>До </a:t>
            </a:r>
            <a:r>
              <a:rPr lang="ru-RU" sz="2000" b="1" i="1" dirty="0" err="1">
                <a:solidFill>
                  <a:srgbClr val="2F2B20"/>
                </a:solidFill>
                <a:latin typeface="Times New Roman" panose="02020603050405020304" pitchFamily="18" charset="0"/>
                <a:cs typeface="Times New Roman" panose="02020603050405020304" pitchFamily="18" charset="0"/>
              </a:rPr>
              <a:t>місцевих</a:t>
            </a:r>
            <a:r>
              <a:rPr lang="ru-RU" sz="2000" b="1" i="1" dirty="0">
                <a:solidFill>
                  <a:srgbClr val="2F2B20"/>
                </a:solidFill>
                <a:latin typeface="Times New Roman" panose="02020603050405020304" pitchFamily="18" charset="0"/>
                <a:cs typeface="Times New Roman" panose="02020603050405020304" pitchFamily="18" charset="0"/>
              </a:rPr>
              <a:t> </a:t>
            </a:r>
            <a:r>
              <a:rPr lang="ru-RU" sz="2000" b="1" i="1" dirty="0" err="1">
                <a:solidFill>
                  <a:srgbClr val="2F2B20"/>
                </a:solidFill>
                <a:latin typeface="Times New Roman" panose="02020603050405020304" pitchFamily="18" charset="0"/>
                <a:cs typeface="Times New Roman" panose="02020603050405020304" pitchFamily="18" charset="0"/>
              </a:rPr>
              <a:t>податків</a:t>
            </a:r>
            <a:r>
              <a:rPr lang="ru-RU" sz="2000" b="1" i="1" dirty="0">
                <a:solidFill>
                  <a:srgbClr val="2F2B20"/>
                </a:solidFill>
                <a:latin typeface="Times New Roman" panose="02020603050405020304" pitchFamily="18" charset="0"/>
                <a:cs typeface="Times New Roman" panose="02020603050405020304" pitchFamily="18" charset="0"/>
              </a:rPr>
              <a:t> належать:</a:t>
            </a:r>
          </a:p>
          <a:p>
            <a:pPr lvl="0" fontAlgn="base"/>
            <a:r>
              <a:rPr lang="ru-RU" sz="2000" dirty="0">
                <a:solidFill>
                  <a:srgbClr val="2F2B20"/>
                </a:solidFill>
                <a:latin typeface="Times New Roman" panose="02020603050405020304" pitchFamily="18" charset="0"/>
                <a:cs typeface="Times New Roman" panose="02020603050405020304" pitchFamily="18" charset="0"/>
              </a:rPr>
              <a:t>10.1.1. </a:t>
            </a:r>
            <a:r>
              <a:rPr lang="ru-RU" sz="2000" dirty="0" err="1">
                <a:solidFill>
                  <a:srgbClr val="2F2B20"/>
                </a:solidFill>
                <a:latin typeface="Times New Roman" panose="02020603050405020304" pitchFamily="18" charset="0"/>
                <a:cs typeface="Times New Roman" panose="02020603050405020304" pitchFamily="18" charset="0"/>
              </a:rPr>
              <a:t>податок</a:t>
            </a:r>
            <a:r>
              <a:rPr lang="ru-RU" sz="2000" dirty="0">
                <a:solidFill>
                  <a:srgbClr val="2F2B20"/>
                </a:solidFill>
                <a:latin typeface="Times New Roman" panose="02020603050405020304" pitchFamily="18" charset="0"/>
                <a:cs typeface="Times New Roman" panose="02020603050405020304" pitchFamily="18" charset="0"/>
              </a:rPr>
              <a:t> на </a:t>
            </a:r>
            <a:r>
              <a:rPr lang="ru-RU" sz="2000" dirty="0" err="1">
                <a:solidFill>
                  <a:srgbClr val="2F2B20"/>
                </a:solidFill>
                <a:latin typeface="Times New Roman" panose="02020603050405020304" pitchFamily="18" charset="0"/>
                <a:cs typeface="Times New Roman" panose="02020603050405020304" pitchFamily="18" charset="0"/>
              </a:rPr>
              <a:t>майно</a:t>
            </a:r>
            <a:r>
              <a:rPr lang="ru-RU" sz="2000" dirty="0">
                <a:solidFill>
                  <a:srgbClr val="2F2B20"/>
                </a:solidFill>
                <a:latin typeface="Times New Roman" panose="02020603050405020304" pitchFamily="18" charset="0"/>
                <a:cs typeface="Times New Roman" panose="02020603050405020304" pitchFamily="18" charset="0"/>
              </a:rPr>
              <a:t>;</a:t>
            </a:r>
          </a:p>
          <a:p>
            <a:pPr lvl="0" fontAlgn="base"/>
            <a:r>
              <a:rPr lang="ru-RU" sz="2000" dirty="0">
                <a:solidFill>
                  <a:srgbClr val="2F2B20"/>
                </a:solidFill>
                <a:latin typeface="Times New Roman" panose="02020603050405020304" pitchFamily="18" charset="0"/>
                <a:cs typeface="Times New Roman" panose="02020603050405020304" pitchFamily="18" charset="0"/>
              </a:rPr>
              <a:t>10.1.2. </a:t>
            </a:r>
            <a:r>
              <a:rPr lang="ru-RU" sz="2000" dirty="0" err="1">
                <a:solidFill>
                  <a:srgbClr val="2F2B20"/>
                </a:solidFill>
                <a:latin typeface="Times New Roman" panose="02020603050405020304" pitchFamily="18" charset="0"/>
                <a:cs typeface="Times New Roman" panose="02020603050405020304" pitchFamily="18" charset="0"/>
              </a:rPr>
              <a:t>єдиний</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податок</a:t>
            </a:r>
            <a:r>
              <a:rPr lang="ru-RU" sz="2000" dirty="0">
                <a:solidFill>
                  <a:srgbClr val="2F2B20"/>
                </a:solidFill>
                <a:latin typeface="Times New Roman" panose="02020603050405020304" pitchFamily="18" charset="0"/>
                <a:cs typeface="Times New Roman" panose="02020603050405020304" pitchFamily="18" charset="0"/>
              </a:rPr>
              <a:t>.</a:t>
            </a:r>
          </a:p>
          <a:p>
            <a:pPr lvl="0" fontAlgn="base"/>
            <a:r>
              <a:rPr lang="ru-RU" sz="2000" dirty="0">
                <a:solidFill>
                  <a:srgbClr val="2F2B20"/>
                </a:solidFill>
                <a:latin typeface="Times New Roman" panose="02020603050405020304" pitchFamily="18" charset="0"/>
                <a:cs typeface="Times New Roman" panose="02020603050405020304" pitchFamily="18" charset="0"/>
              </a:rPr>
              <a:t>10.2. </a:t>
            </a:r>
            <a:r>
              <a:rPr lang="ru-RU" sz="2000" b="1" i="1" dirty="0">
                <a:solidFill>
                  <a:srgbClr val="2F2B20"/>
                </a:solidFill>
                <a:latin typeface="Times New Roman" panose="02020603050405020304" pitchFamily="18" charset="0"/>
                <a:cs typeface="Times New Roman" panose="02020603050405020304" pitchFamily="18" charset="0"/>
              </a:rPr>
              <a:t>До </a:t>
            </a:r>
            <a:r>
              <a:rPr lang="ru-RU" sz="2000" b="1" i="1" dirty="0" err="1">
                <a:solidFill>
                  <a:srgbClr val="2F2B20"/>
                </a:solidFill>
                <a:latin typeface="Times New Roman" panose="02020603050405020304" pitchFamily="18" charset="0"/>
                <a:cs typeface="Times New Roman" panose="02020603050405020304" pitchFamily="18" charset="0"/>
              </a:rPr>
              <a:t>місцевих</a:t>
            </a:r>
            <a:r>
              <a:rPr lang="ru-RU" sz="2000" b="1" i="1" dirty="0">
                <a:solidFill>
                  <a:srgbClr val="2F2B20"/>
                </a:solidFill>
                <a:latin typeface="Times New Roman" panose="02020603050405020304" pitchFamily="18" charset="0"/>
                <a:cs typeface="Times New Roman" panose="02020603050405020304" pitchFamily="18" charset="0"/>
              </a:rPr>
              <a:t> </a:t>
            </a:r>
            <a:r>
              <a:rPr lang="ru-RU" sz="2000" b="1" i="1" dirty="0" err="1">
                <a:solidFill>
                  <a:srgbClr val="2F2B20"/>
                </a:solidFill>
                <a:latin typeface="Times New Roman" panose="02020603050405020304" pitchFamily="18" charset="0"/>
                <a:cs typeface="Times New Roman" panose="02020603050405020304" pitchFamily="18" charset="0"/>
              </a:rPr>
              <a:t>зборів</a:t>
            </a:r>
            <a:r>
              <a:rPr lang="ru-RU" sz="2000" b="1" i="1" dirty="0">
                <a:solidFill>
                  <a:srgbClr val="2F2B20"/>
                </a:solidFill>
                <a:latin typeface="Times New Roman" panose="02020603050405020304" pitchFamily="18" charset="0"/>
                <a:cs typeface="Times New Roman" panose="02020603050405020304" pitchFamily="18" charset="0"/>
              </a:rPr>
              <a:t> належать:</a:t>
            </a:r>
          </a:p>
          <a:p>
            <a:pPr lvl="0" fontAlgn="base"/>
            <a:r>
              <a:rPr lang="ru-RU" sz="2000" dirty="0">
                <a:solidFill>
                  <a:srgbClr val="2F2B20"/>
                </a:solidFill>
                <a:latin typeface="Times New Roman" panose="02020603050405020304" pitchFamily="18" charset="0"/>
                <a:cs typeface="Times New Roman" panose="02020603050405020304" pitchFamily="18" charset="0"/>
              </a:rPr>
              <a:t>10.2.1. </a:t>
            </a:r>
            <a:r>
              <a:rPr lang="ru-RU" sz="2000" dirty="0" err="1">
                <a:solidFill>
                  <a:srgbClr val="2F2B20"/>
                </a:solidFill>
                <a:latin typeface="Times New Roman" panose="02020603050405020304" pitchFamily="18" charset="0"/>
                <a:cs typeface="Times New Roman" panose="02020603050405020304" pitchFamily="18" charset="0"/>
              </a:rPr>
              <a:t>збір</a:t>
            </a:r>
            <a:r>
              <a:rPr lang="ru-RU" sz="2000" dirty="0">
                <a:solidFill>
                  <a:srgbClr val="2F2B20"/>
                </a:solidFill>
                <a:latin typeface="Times New Roman" panose="02020603050405020304" pitchFamily="18" charset="0"/>
                <a:cs typeface="Times New Roman" panose="02020603050405020304" pitchFamily="18" charset="0"/>
              </a:rPr>
              <a:t> за </a:t>
            </a:r>
            <a:r>
              <a:rPr lang="ru-RU" sz="2000" dirty="0" err="1">
                <a:solidFill>
                  <a:srgbClr val="2F2B20"/>
                </a:solidFill>
                <a:latin typeface="Times New Roman" panose="02020603050405020304" pitchFamily="18" charset="0"/>
                <a:cs typeface="Times New Roman" panose="02020603050405020304" pitchFamily="18" charset="0"/>
              </a:rPr>
              <a:t>місця</a:t>
            </a:r>
            <a:r>
              <a:rPr lang="ru-RU" sz="2000" dirty="0">
                <a:solidFill>
                  <a:srgbClr val="2F2B20"/>
                </a:solidFill>
                <a:latin typeface="Times New Roman" panose="02020603050405020304" pitchFamily="18" charset="0"/>
                <a:cs typeface="Times New Roman" panose="02020603050405020304" pitchFamily="18" charset="0"/>
              </a:rPr>
              <a:t> для </a:t>
            </a:r>
            <a:r>
              <a:rPr lang="ru-RU" sz="2000" dirty="0" err="1">
                <a:solidFill>
                  <a:srgbClr val="2F2B20"/>
                </a:solidFill>
                <a:latin typeface="Times New Roman" panose="02020603050405020304" pitchFamily="18" charset="0"/>
                <a:cs typeface="Times New Roman" panose="02020603050405020304" pitchFamily="18" charset="0"/>
              </a:rPr>
              <a:t>паркування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транспортних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засобів</a:t>
            </a:r>
            <a:r>
              <a:rPr lang="ru-RU" sz="2000" dirty="0">
                <a:solidFill>
                  <a:srgbClr val="2F2B20"/>
                </a:solidFill>
                <a:latin typeface="Times New Roman" panose="02020603050405020304" pitchFamily="18" charset="0"/>
                <a:cs typeface="Times New Roman" panose="02020603050405020304" pitchFamily="18" charset="0"/>
              </a:rPr>
              <a:t>;</a:t>
            </a:r>
          </a:p>
          <a:p>
            <a:pPr lvl="0" fontAlgn="base"/>
            <a:r>
              <a:rPr lang="ru-RU" sz="2000" dirty="0">
                <a:solidFill>
                  <a:srgbClr val="2F2B20"/>
                </a:solidFill>
                <a:latin typeface="Times New Roman" panose="02020603050405020304" pitchFamily="18" charset="0"/>
                <a:cs typeface="Times New Roman" panose="02020603050405020304" pitchFamily="18" charset="0"/>
              </a:rPr>
              <a:t>10.2.2. </a:t>
            </a:r>
            <a:r>
              <a:rPr lang="ru-RU" sz="2000" dirty="0" err="1">
                <a:solidFill>
                  <a:srgbClr val="2F2B20"/>
                </a:solidFill>
                <a:latin typeface="Times New Roman" panose="02020603050405020304" pitchFamily="18" charset="0"/>
                <a:cs typeface="Times New Roman" panose="02020603050405020304" pitchFamily="18" charset="0"/>
              </a:rPr>
              <a:t>туристичний</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збір</a:t>
            </a:r>
            <a:r>
              <a:rPr lang="ru-RU" sz="2000" dirty="0">
                <a:solidFill>
                  <a:srgbClr val="2F2B20"/>
                </a:solidFill>
                <a:latin typeface="Times New Roman" panose="02020603050405020304" pitchFamily="18" charset="0"/>
                <a:cs typeface="Times New Roman" panose="02020603050405020304" pitchFamily="18" charset="0"/>
              </a:rPr>
              <a:t>.</a:t>
            </a:r>
          </a:p>
          <a:p>
            <a:pPr lvl="0" fontAlgn="base"/>
            <a:r>
              <a:rPr lang="ru-RU" sz="2000" dirty="0">
                <a:solidFill>
                  <a:srgbClr val="2F2B20"/>
                </a:solidFill>
                <a:latin typeface="Times New Roman" panose="02020603050405020304" pitchFamily="18" charset="0"/>
                <a:cs typeface="Times New Roman" panose="02020603050405020304" pitchFamily="18" charset="0"/>
              </a:rPr>
              <a:t>10.2. </a:t>
            </a:r>
            <a:r>
              <a:rPr lang="ru-RU" sz="2000" dirty="0" err="1">
                <a:solidFill>
                  <a:srgbClr val="2F2B20"/>
                </a:solidFill>
                <a:latin typeface="Times New Roman" panose="02020603050405020304" pitchFamily="18" charset="0"/>
                <a:cs typeface="Times New Roman" panose="02020603050405020304" pitchFamily="18" charset="0"/>
              </a:rPr>
              <a:t>Місцеві</a:t>
            </a:r>
            <a:r>
              <a:rPr lang="ru-RU" sz="2000" dirty="0">
                <a:solidFill>
                  <a:srgbClr val="2F2B20"/>
                </a:solidFill>
                <a:latin typeface="Times New Roman" panose="02020603050405020304" pitchFamily="18" charset="0"/>
                <a:cs typeface="Times New Roman" panose="02020603050405020304" pitchFamily="18" charset="0"/>
              </a:rPr>
              <a:t> ради </a:t>
            </a:r>
            <a:r>
              <a:rPr lang="ru-RU" sz="2000" dirty="0" err="1">
                <a:solidFill>
                  <a:srgbClr val="2F2B20"/>
                </a:solidFill>
                <a:latin typeface="Times New Roman" panose="02020603050405020304" pitchFamily="18" charset="0"/>
                <a:cs typeface="Times New Roman" panose="02020603050405020304" pitchFamily="18" charset="0"/>
              </a:rPr>
              <a:t>обов’язково</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установлюють</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єдиний</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податок</a:t>
            </a:r>
            <a:r>
              <a:rPr lang="ru-RU" sz="2000" dirty="0">
                <a:solidFill>
                  <a:srgbClr val="2F2B20"/>
                </a:solidFill>
                <a:latin typeface="Times New Roman" panose="02020603050405020304" pitchFamily="18" charset="0"/>
                <a:cs typeface="Times New Roman" panose="02020603050405020304" pitchFamily="18" charset="0"/>
              </a:rPr>
              <a:t> та </a:t>
            </a:r>
            <a:r>
              <a:rPr lang="ru-RU" sz="2000" dirty="0" err="1">
                <a:solidFill>
                  <a:srgbClr val="2F2B20"/>
                </a:solidFill>
                <a:latin typeface="Times New Roman" panose="02020603050405020304" pitchFamily="18" charset="0"/>
                <a:cs typeface="Times New Roman" panose="02020603050405020304" pitchFamily="18" charset="0"/>
              </a:rPr>
              <a:t>податок</a:t>
            </a:r>
            <a:r>
              <a:rPr lang="ru-RU" sz="2000" dirty="0">
                <a:solidFill>
                  <a:srgbClr val="2F2B20"/>
                </a:solidFill>
                <a:latin typeface="Times New Roman" panose="02020603050405020304" pitchFamily="18" charset="0"/>
                <a:cs typeface="Times New Roman" panose="02020603050405020304" pitchFamily="18" charset="0"/>
              </a:rPr>
              <a:t> на </a:t>
            </a:r>
            <a:r>
              <a:rPr lang="ru-RU" sz="2000" dirty="0" err="1">
                <a:solidFill>
                  <a:srgbClr val="2F2B20"/>
                </a:solidFill>
                <a:latin typeface="Times New Roman" panose="02020603050405020304" pitchFamily="18" charset="0"/>
                <a:cs typeface="Times New Roman" panose="02020603050405020304" pitchFamily="18" charset="0"/>
              </a:rPr>
              <a:t>майно</a:t>
            </a:r>
            <a:r>
              <a:rPr lang="ru-RU" sz="2000" dirty="0">
                <a:solidFill>
                  <a:srgbClr val="2F2B20"/>
                </a:solidFill>
                <a:latin typeface="Times New Roman" panose="02020603050405020304" pitchFamily="18" charset="0"/>
                <a:cs typeface="Times New Roman" panose="02020603050405020304" pitchFamily="18" charset="0"/>
              </a:rPr>
              <a:t> (в </a:t>
            </a:r>
            <a:r>
              <a:rPr lang="ru-RU" sz="2000" dirty="0" err="1">
                <a:solidFill>
                  <a:srgbClr val="2F2B20"/>
                </a:solidFill>
                <a:latin typeface="Times New Roman" panose="02020603050405020304" pitchFamily="18" charset="0"/>
                <a:cs typeface="Times New Roman" panose="02020603050405020304" pitchFamily="18" charset="0"/>
              </a:rPr>
              <a:t>частині</a:t>
            </a:r>
            <a:r>
              <a:rPr lang="ru-RU" sz="2000" dirty="0">
                <a:solidFill>
                  <a:srgbClr val="2F2B20"/>
                </a:solidFill>
                <a:latin typeface="Times New Roman" panose="02020603050405020304" pitchFamily="18" charset="0"/>
                <a:cs typeface="Times New Roman" panose="02020603050405020304" pitchFamily="18" charset="0"/>
              </a:rPr>
              <a:t> транспортного </a:t>
            </a:r>
            <a:r>
              <a:rPr lang="ru-RU" sz="2000" dirty="0" err="1">
                <a:solidFill>
                  <a:srgbClr val="2F2B20"/>
                </a:solidFill>
                <a:latin typeface="Times New Roman" panose="02020603050405020304" pitchFamily="18" charset="0"/>
                <a:cs typeface="Times New Roman" panose="02020603050405020304" pitchFamily="18" charset="0"/>
              </a:rPr>
              <a:t>податку</a:t>
            </a:r>
            <a:r>
              <a:rPr lang="ru-RU" sz="2000" dirty="0">
                <a:solidFill>
                  <a:srgbClr val="2F2B20"/>
                </a:solidFill>
                <a:latin typeface="Times New Roman" panose="02020603050405020304" pitchFamily="18" charset="0"/>
                <a:cs typeface="Times New Roman" panose="02020603050405020304" pitchFamily="18" charset="0"/>
              </a:rPr>
              <a:t> та плати за землю).</a:t>
            </a:r>
          </a:p>
          <a:p>
            <a:pPr lvl="0" fontAlgn="base"/>
            <a:r>
              <a:rPr lang="ru-RU" sz="2000" dirty="0">
                <a:solidFill>
                  <a:srgbClr val="2F2B20"/>
                </a:solidFill>
                <a:latin typeface="Times New Roman" panose="02020603050405020304" pitchFamily="18" charset="0"/>
                <a:cs typeface="Times New Roman" panose="02020603050405020304" pitchFamily="18" charset="0"/>
              </a:rPr>
              <a:t>10.3. </a:t>
            </a:r>
            <a:r>
              <a:rPr lang="ru-RU" sz="2000" dirty="0" err="1">
                <a:solidFill>
                  <a:srgbClr val="2F2B20"/>
                </a:solidFill>
                <a:latin typeface="Times New Roman" panose="02020603050405020304" pitchFamily="18" charset="0"/>
                <a:cs typeface="Times New Roman" panose="02020603050405020304" pitchFamily="18" charset="0"/>
              </a:rPr>
              <a:t>Місцеві</a:t>
            </a:r>
            <a:r>
              <a:rPr lang="ru-RU" sz="2000" dirty="0">
                <a:solidFill>
                  <a:srgbClr val="2F2B20"/>
                </a:solidFill>
                <a:latin typeface="Times New Roman" panose="02020603050405020304" pitchFamily="18" charset="0"/>
                <a:cs typeface="Times New Roman" panose="02020603050405020304" pitchFamily="18" charset="0"/>
              </a:rPr>
              <a:t> ради в межах </a:t>
            </a:r>
            <a:r>
              <a:rPr lang="ru-RU" sz="2000" dirty="0" err="1">
                <a:solidFill>
                  <a:srgbClr val="2F2B20"/>
                </a:solidFill>
                <a:latin typeface="Times New Roman" panose="02020603050405020304" pitchFamily="18" charset="0"/>
                <a:cs typeface="Times New Roman" panose="02020603050405020304" pitchFamily="18" charset="0"/>
              </a:rPr>
              <a:t>повноважень</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визначених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цим</a:t>
            </a:r>
            <a:r>
              <a:rPr lang="ru-RU" sz="2000" dirty="0">
                <a:solidFill>
                  <a:srgbClr val="2F2B20"/>
                </a:solidFill>
                <a:latin typeface="Times New Roman" panose="02020603050405020304" pitchFamily="18" charset="0"/>
                <a:cs typeface="Times New Roman" panose="02020603050405020304" pitchFamily="18" charset="0"/>
              </a:rPr>
              <a:t> Кодексом, </a:t>
            </a:r>
            <a:r>
              <a:rPr lang="ru-RU" sz="2000" dirty="0" err="1">
                <a:solidFill>
                  <a:srgbClr val="2F2B20"/>
                </a:solidFill>
                <a:latin typeface="Times New Roman" panose="02020603050405020304" pitchFamily="18" charset="0"/>
                <a:cs typeface="Times New Roman" panose="02020603050405020304" pitchFamily="18" charset="0"/>
              </a:rPr>
              <a:t>вирішують</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питання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відповідно</a:t>
            </a:r>
            <a:r>
              <a:rPr lang="ru-RU" sz="2000" dirty="0">
                <a:solidFill>
                  <a:srgbClr val="2F2B20"/>
                </a:solidFill>
                <a:latin typeface="Times New Roman" panose="02020603050405020304" pitchFamily="18" charset="0"/>
                <a:cs typeface="Times New Roman" panose="02020603050405020304" pitchFamily="18" charset="0"/>
              </a:rPr>
              <a:t> до </a:t>
            </a:r>
            <a:r>
              <a:rPr lang="ru-RU" sz="2000" dirty="0" err="1">
                <a:solidFill>
                  <a:srgbClr val="2F2B20"/>
                </a:solidFill>
                <a:latin typeface="Times New Roman" panose="02020603050405020304" pitchFamily="18" charset="0"/>
                <a:cs typeface="Times New Roman" panose="02020603050405020304" pitchFamily="18" charset="0"/>
              </a:rPr>
              <a:t>вимог</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цього</a:t>
            </a:r>
            <a:r>
              <a:rPr lang="ru-RU" sz="2000" dirty="0">
                <a:solidFill>
                  <a:srgbClr val="2F2B20"/>
                </a:solidFill>
                <a:latin typeface="Times New Roman" panose="02020603050405020304" pitchFamily="18" charset="0"/>
                <a:cs typeface="Times New Roman" panose="02020603050405020304" pitchFamily="18" charset="0"/>
              </a:rPr>
              <a:t> Кодексу </a:t>
            </a:r>
            <a:r>
              <a:rPr lang="ru-RU" sz="2000" dirty="0" err="1">
                <a:solidFill>
                  <a:srgbClr val="2F2B20"/>
                </a:solidFill>
                <a:latin typeface="Times New Roman" panose="02020603050405020304" pitchFamily="18" charset="0"/>
                <a:cs typeface="Times New Roman" panose="02020603050405020304" pitchFamily="18" charset="0"/>
              </a:rPr>
              <a:t>щодо</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встановлення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податку</a:t>
            </a:r>
            <a:r>
              <a:rPr lang="ru-RU" sz="2000" dirty="0">
                <a:solidFill>
                  <a:srgbClr val="2F2B20"/>
                </a:solidFill>
                <a:latin typeface="Times New Roman" panose="02020603050405020304" pitchFamily="18" charset="0"/>
                <a:cs typeface="Times New Roman" panose="02020603050405020304" pitchFamily="18" charset="0"/>
              </a:rPr>
              <a:t> на </a:t>
            </a:r>
            <a:r>
              <a:rPr lang="ru-RU" sz="2000" dirty="0" err="1">
                <a:solidFill>
                  <a:srgbClr val="2F2B20"/>
                </a:solidFill>
                <a:latin typeface="Times New Roman" panose="02020603050405020304" pitchFamily="18" charset="0"/>
                <a:cs typeface="Times New Roman" panose="02020603050405020304" pitchFamily="18" charset="0"/>
              </a:rPr>
              <a:t>майно</a:t>
            </a:r>
            <a:r>
              <a:rPr lang="ru-RU" sz="2000" dirty="0">
                <a:solidFill>
                  <a:srgbClr val="2F2B20"/>
                </a:solidFill>
                <a:latin typeface="Times New Roman" panose="02020603050405020304" pitchFamily="18" charset="0"/>
                <a:cs typeface="Times New Roman" panose="02020603050405020304" pitchFamily="18" charset="0"/>
              </a:rPr>
              <a:t> (в </a:t>
            </a:r>
            <a:r>
              <a:rPr lang="ru-RU" sz="2000" dirty="0" err="1">
                <a:solidFill>
                  <a:srgbClr val="2F2B20"/>
                </a:solidFill>
                <a:latin typeface="Times New Roman" panose="02020603050405020304" pitchFamily="18" charset="0"/>
                <a:cs typeface="Times New Roman" panose="02020603050405020304" pitchFamily="18" charset="0"/>
              </a:rPr>
              <a:t>частині</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податку</a:t>
            </a:r>
            <a:r>
              <a:rPr lang="ru-RU" sz="2000" dirty="0">
                <a:solidFill>
                  <a:srgbClr val="2F2B20"/>
                </a:solidFill>
                <a:latin typeface="Times New Roman" panose="02020603050405020304" pitchFamily="18" charset="0"/>
                <a:cs typeface="Times New Roman" panose="02020603050405020304" pitchFamily="18" charset="0"/>
              </a:rPr>
              <a:t> на </a:t>
            </a:r>
            <a:r>
              <a:rPr lang="ru-RU" sz="2000" dirty="0" err="1">
                <a:solidFill>
                  <a:srgbClr val="2F2B20"/>
                </a:solidFill>
                <a:latin typeface="Times New Roman" panose="02020603050405020304" pitchFamily="18" charset="0"/>
                <a:cs typeface="Times New Roman" panose="02020603050405020304" pitchFamily="18" charset="0"/>
              </a:rPr>
              <a:t>нерухоме</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майно</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відмінне</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від</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земельної</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ділянки</a:t>
            </a:r>
            <a:r>
              <a:rPr lang="ru-RU" sz="2000" dirty="0">
                <a:solidFill>
                  <a:srgbClr val="2F2B20"/>
                </a:solidFill>
                <a:latin typeface="Times New Roman" panose="02020603050405020304" pitchFamily="18" charset="0"/>
                <a:cs typeface="Times New Roman" panose="02020603050405020304" pitchFamily="18" charset="0"/>
              </a:rPr>
              <a:t>) та </a:t>
            </a:r>
            <a:r>
              <a:rPr lang="ru-RU" sz="2000" dirty="0" err="1">
                <a:solidFill>
                  <a:srgbClr val="2F2B20"/>
                </a:solidFill>
                <a:latin typeface="Times New Roman" panose="02020603050405020304" pitchFamily="18" charset="0"/>
                <a:cs typeface="Times New Roman" panose="02020603050405020304" pitchFamily="18" charset="0"/>
              </a:rPr>
              <a:t>встановлення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збору</a:t>
            </a:r>
            <a:r>
              <a:rPr lang="ru-RU" sz="2000" dirty="0">
                <a:solidFill>
                  <a:srgbClr val="2F2B20"/>
                </a:solidFill>
                <a:latin typeface="Times New Roman" panose="02020603050405020304" pitchFamily="18" charset="0"/>
                <a:cs typeface="Times New Roman" panose="02020603050405020304" pitchFamily="18" charset="0"/>
              </a:rPr>
              <a:t> за </a:t>
            </a:r>
            <a:r>
              <a:rPr lang="ru-RU" sz="2000" dirty="0" err="1">
                <a:solidFill>
                  <a:srgbClr val="2F2B20"/>
                </a:solidFill>
                <a:latin typeface="Times New Roman" panose="02020603050405020304" pitchFamily="18" charset="0"/>
                <a:cs typeface="Times New Roman" panose="02020603050405020304" pitchFamily="18" charset="0"/>
              </a:rPr>
              <a:t>місця</a:t>
            </a:r>
            <a:r>
              <a:rPr lang="ru-RU" sz="2000" dirty="0">
                <a:solidFill>
                  <a:srgbClr val="2F2B20"/>
                </a:solidFill>
                <a:latin typeface="Times New Roman" panose="02020603050405020304" pitchFamily="18" charset="0"/>
                <a:cs typeface="Times New Roman" panose="02020603050405020304" pitchFamily="18" charset="0"/>
              </a:rPr>
              <a:t> для </a:t>
            </a:r>
            <a:r>
              <a:rPr lang="ru-RU" sz="2000" dirty="0" err="1">
                <a:solidFill>
                  <a:srgbClr val="2F2B20"/>
                </a:solidFill>
                <a:latin typeface="Times New Roman" panose="02020603050405020304" pitchFamily="18" charset="0"/>
                <a:cs typeface="Times New Roman" panose="02020603050405020304" pitchFamily="18" charset="0"/>
              </a:rPr>
              <a:t>паркування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транспортних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засобів</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туристичного</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збору</a:t>
            </a:r>
            <a:r>
              <a:rPr lang="ru-RU" sz="2000" dirty="0">
                <a:solidFill>
                  <a:srgbClr val="2F2B20"/>
                </a:solidFill>
                <a:latin typeface="Times New Roman" panose="02020603050405020304" pitchFamily="18" charset="0"/>
                <a:cs typeface="Times New Roman" panose="02020603050405020304" pitchFamily="18" charset="0"/>
              </a:rPr>
              <a:t>.</a:t>
            </a:r>
          </a:p>
          <a:p>
            <a:pPr lvl="0" fontAlgn="base"/>
            <a:r>
              <a:rPr lang="ru-RU" sz="2000" dirty="0">
                <a:solidFill>
                  <a:srgbClr val="2F2B20"/>
                </a:solidFill>
                <a:latin typeface="Times New Roman" panose="02020603050405020304" pitchFamily="18" charset="0"/>
                <a:cs typeface="Times New Roman" panose="02020603050405020304" pitchFamily="18" charset="0"/>
              </a:rPr>
              <a:t>10.4. </a:t>
            </a:r>
            <a:r>
              <a:rPr lang="ru-RU" sz="2000" dirty="0" err="1">
                <a:solidFill>
                  <a:srgbClr val="2F2B20"/>
                </a:solidFill>
                <a:latin typeface="Times New Roman" panose="02020603050405020304" pitchFamily="18" charset="0"/>
                <a:cs typeface="Times New Roman" panose="02020603050405020304" pitchFamily="18" charset="0"/>
              </a:rPr>
              <a:t>Установлення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місцевих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податків</a:t>
            </a:r>
            <a:r>
              <a:rPr lang="ru-RU" sz="2000" dirty="0">
                <a:solidFill>
                  <a:srgbClr val="2F2B20"/>
                </a:solidFill>
                <a:latin typeface="Times New Roman" panose="02020603050405020304" pitchFamily="18" charset="0"/>
                <a:cs typeface="Times New Roman" panose="02020603050405020304" pitchFamily="18" charset="0"/>
              </a:rPr>
              <a:t> та </a:t>
            </a:r>
            <a:r>
              <a:rPr lang="ru-RU" sz="2000" dirty="0" err="1">
                <a:solidFill>
                  <a:srgbClr val="2F2B20"/>
                </a:solidFill>
                <a:latin typeface="Times New Roman" panose="02020603050405020304" pitchFamily="18" charset="0"/>
                <a:cs typeface="Times New Roman" panose="02020603050405020304" pitchFamily="18" charset="0"/>
              </a:rPr>
              <a:t>зборів</a:t>
            </a:r>
            <a:r>
              <a:rPr lang="ru-RU" sz="2000" dirty="0">
                <a:solidFill>
                  <a:srgbClr val="2F2B20"/>
                </a:solidFill>
                <a:latin typeface="Times New Roman" panose="02020603050405020304" pitchFamily="18" charset="0"/>
                <a:cs typeface="Times New Roman" panose="02020603050405020304" pitchFamily="18" charset="0"/>
              </a:rPr>
              <a:t>, не </a:t>
            </a:r>
            <a:r>
              <a:rPr lang="ru-RU" sz="2000" dirty="0" err="1">
                <a:solidFill>
                  <a:srgbClr val="2F2B20"/>
                </a:solidFill>
                <a:latin typeface="Times New Roman" panose="02020603050405020304" pitchFamily="18" charset="0"/>
                <a:cs typeface="Times New Roman" panose="02020603050405020304" pitchFamily="18" charset="0"/>
              </a:rPr>
              <a:t>передбачених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цим</a:t>
            </a:r>
            <a:r>
              <a:rPr lang="ru-RU" sz="2000" dirty="0">
                <a:solidFill>
                  <a:srgbClr val="2F2B20"/>
                </a:solidFill>
                <a:latin typeface="Times New Roman" panose="02020603050405020304" pitchFamily="18" charset="0"/>
                <a:cs typeface="Times New Roman" panose="02020603050405020304" pitchFamily="18" charset="0"/>
              </a:rPr>
              <a:t> Кодексом, </a:t>
            </a:r>
            <a:r>
              <a:rPr lang="ru-RU" sz="2000" dirty="0" err="1">
                <a:solidFill>
                  <a:srgbClr val="2F2B20"/>
                </a:solidFill>
                <a:latin typeface="Times New Roman" panose="02020603050405020304" pitchFamily="18" charset="0"/>
                <a:cs typeface="Times New Roman" panose="02020603050405020304" pitchFamily="18" charset="0"/>
              </a:rPr>
              <a:t>забороняється</a:t>
            </a:r>
            <a:r>
              <a:rPr lang="ru-RU" sz="2000" dirty="0">
                <a:solidFill>
                  <a:srgbClr val="2F2B20"/>
                </a:solidFill>
                <a:latin typeface="Times New Roman" panose="02020603050405020304" pitchFamily="18" charset="0"/>
                <a:cs typeface="Times New Roman" panose="02020603050405020304" pitchFamily="18" charset="0"/>
              </a:rPr>
              <a:t>.</a:t>
            </a:r>
          </a:p>
          <a:p>
            <a:pPr lvl="0" fontAlgn="base"/>
            <a:r>
              <a:rPr lang="ru-RU" sz="2000" dirty="0">
                <a:solidFill>
                  <a:srgbClr val="2F2B20"/>
                </a:solidFill>
                <a:latin typeface="Times New Roman" panose="02020603050405020304" pitchFamily="18" charset="0"/>
                <a:cs typeface="Times New Roman" panose="02020603050405020304" pitchFamily="18" charset="0"/>
              </a:rPr>
              <a:t>10.5. </a:t>
            </a:r>
            <a:r>
              <a:rPr lang="ru-RU" sz="2000" dirty="0" err="1">
                <a:solidFill>
                  <a:srgbClr val="2F2B20"/>
                </a:solidFill>
                <a:latin typeface="Times New Roman" panose="02020603050405020304" pitchFamily="18" charset="0"/>
                <a:cs typeface="Times New Roman" panose="02020603050405020304" pitchFamily="18" charset="0"/>
              </a:rPr>
              <a:t>Зарахування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місцевих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податків</a:t>
            </a:r>
            <a:r>
              <a:rPr lang="ru-RU" sz="2000" dirty="0">
                <a:solidFill>
                  <a:srgbClr val="2F2B20"/>
                </a:solidFill>
                <a:latin typeface="Times New Roman" panose="02020603050405020304" pitchFamily="18" charset="0"/>
                <a:cs typeface="Times New Roman" panose="02020603050405020304" pitchFamily="18" charset="0"/>
              </a:rPr>
              <a:t> та </a:t>
            </a:r>
            <a:r>
              <a:rPr lang="ru-RU" sz="2000" dirty="0" err="1">
                <a:solidFill>
                  <a:srgbClr val="2F2B20"/>
                </a:solidFill>
                <a:latin typeface="Times New Roman" panose="02020603050405020304" pitchFamily="18" charset="0"/>
                <a:cs typeface="Times New Roman" panose="02020603050405020304" pitchFamily="18" charset="0"/>
              </a:rPr>
              <a:t>зборів</a:t>
            </a:r>
            <a:r>
              <a:rPr lang="ru-RU" sz="2000" dirty="0">
                <a:solidFill>
                  <a:srgbClr val="2F2B20"/>
                </a:solidFill>
                <a:latin typeface="Times New Roman" panose="02020603050405020304" pitchFamily="18" charset="0"/>
                <a:cs typeface="Times New Roman" panose="02020603050405020304" pitchFamily="18" charset="0"/>
              </a:rPr>
              <a:t> до </a:t>
            </a:r>
            <a:r>
              <a:rPr lang="ru-RU" sz="2000" dirty="0" err="1">
                <a:solidFill>
                  <a:srgbClr val="2F2B20"/>
                </a:solidFill>
                <a:latin typeface="Times New Roman" panose="02020603050405020304" pitchFamily="18" charset="0"/>
                <a:cs typeface="Times New Roman" panose="02020603050405020304" pitchFamily="18" charset="0"/>
              </a:rPr>
              <a:t>відповідних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місцевих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бюджетів</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здійснюється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відповідно</a:t>
            </a:r>
            <a:r>
              <a:rPr lang="ru-RU" sz="2000" dirty="0">
                <a:solidFill>
                  <a:srgbClr val="2F2B20"/>
                </a:solidFill>
                <a:latin typeface="Times New Roman" panose="02020603050405020304" pitchFamily="18" charset="0"/>
                <a:cs typeface="Times New Roman" panose="02020603050405020304" pitchFamily="18" charset="0"/>
              </a:rPr>
              <a:t> до </a:t>
            </a:r>
            <a:r>
              <a:rPr lang="ru-RU" sz="2000" u="sng" dirty="0">
                <a:solidFill>
                  <a:srgbClr val="2F2B20"/>
                </a:solidFill>
                <a:latin typeface="Times New Roman" panose="02020603050405020304" pitchFamily="18" charset="0"/>
                <a:cs typeface="Times New Roman" panose="02020603050405020304" pitchFamily="18" charset="0"/>
                <a:hlinkClick r:id="rId2"/>
              </a:rPr>
              <a:t>Бюджетного кодексу </a:t>
            </a:r>
            <a:r>
              <a:rPr lang="ru-RU" sz="2000" u="sng" dirty="0" err="1">
                <a:solidFill>
                  <a:srgbClr val="2F2B20"/>
                </a:solidFill>
                <a:latin typeface="Times New Roman" panose="02020603050405020304" pitchFamily="18" charset="0"/>
                <a:cs typeface="Times New Roman" panose="02020603050405020304" pitchFamily="18" charset="0"/>
                <a:hlinkClick r:id="rId2"/>
              </a:rPr>
              <a:t>України</a:t>
            </a:r>
            <a:r>
              <a:rPr lang="ru-RU" sz="2000" dirty="0">
                <a:solidFill>
                  <a:srgbClr val="2F2B20"/>
                </a:solidFill>
                <a:latin typeface="Times New Roman" panose="02020603050405020304" pitchFamily="18" charset="0"/>
                <a:cs typeface="Times New Roman" panose="02020603050405020304" pitchFamily="18" charset="0"/>
              </a:rPr>
              <a:t>.</a:t>
            </a:r>
            <a:endParaRPr lang="ru-RU" sz="2000" dirty="0">
              <a:solidFill>
                <a:srgbClr val="2F2B2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63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720840"/>
            <a:ext cx="8568952" cy="2308324"/>
          </a:xfrm>
          <a:prstGeom prst="rect">
            <a:avLst/>
          </a:prstGeom>
        </p:spPr>
        <p:txBody>
          <a:bodyPr wrap="square">
            <a:spAutoFit/>
          </a:bodyPr>
          <a:lstStyle/>
          <a:p>
            <a:pPr lvl="0" fontAlgn="base"/>
            <a:r>
              <a:rPr lang="ru-RU" sz="2400" b="1" dirty="0" err="1">
                <a:solidFill>
                  <a:srgbClr val="2F2B20"/>
                </a:solidFill>
                <a:latin typeface="Times New Roman" panose="02020603050405020304" pitchFamily="18" charset="0"/>
                <a:cs typeface="Times New Roman" panose="02020603050405020304" pitchFamily="18" charset="0"/>
              </a:rPr>
              <a:t>Стаття</a:t>
            </a:r>
            <a:r>
              <a:rPr lang="ru-RU" sz="2400" b="1" dirty="0">
                <a:solidFill>
                  <a:srgbClr val="2F2B20"/>
                </a:solidFill>
                <a:latin typeface="Times New Roman" panose="02020603050405020304" pitchFamily="18" charset="0"/>
                <a:cs typeface="Times New Roman" panose="02020603050405020304" pitchFamily="18" charset="0"/>
              </a:rPr>
              <a:t> 265.</a:t>
            </a:r>
            <a:r>
              <a:rPr lang="ru-RU" sz="2400" dirty="0">
                <a:solidFill>
                  <a:srgbClr val="2F2B20"/>
                </a:solidFill>
                <a:latin typeface="Times New Roman" panose="02020603050405020304" pitchFamily="18" charset="0"/>
                <a:cs typeface="Times New Roman" panose="02020603050405020304" pitchFamily="18" charset="0"/>
              </a:rPr>
              <a:t> Склад </a:t>
            </a:r>
            <a:r>
              <a:rPr lang="ru-RU" sz="2400" dirty="0" err="1">
                <a:solidFill>
                  <a:srgbClr val="2F2B20"/>
                </a:solidFill>
                <a:latin typeface="Times New Roman" panose="02020603050405020304" pitchFamily="18" charset="0"/>
                <a:cs typeface="Times New Roman" panose="02020603050405020304" pitchFamily="18" charset="0"/>
              </a:rPr>
              <a:t>податку</a:t>
            </a:r>
            <a:r>
              <a:rPr lang="ru-RU" sz="2400" dirty="0">
                <a:solidFill>
                  <a:srgbClr val="2F2B20"/>
                </a:solidFill>
                <a:latin typeface="Times New Roman" panose="02020603050405020304" pitchFamily="18" charset="0"/>
                <a:cs typeface="Times New Roman" panose="02020603050405020304" pitchFamily="18" charset="0"/>
              </a:rPr>
              <a:t> на </a:t>
            </a:r>
            <a:r>
              <a:rPr lang="ru-RU" sz="2400" dirty="0" err="1">
                <a:solidFill>
                  <a:srgbClr val="2F2B20"/>
                </a:solidFill>
                <a:latin typeface="Times New Roman" panose="02020603050405020304" pitchFamily="18" charset="0"/>
                <a:cs typeface="Times New Roman" panose="02020603050405020304" pitchFamily="18" charset="0"/>
              </a:rPr>
              <a:t>майно</a:t>
            </a:r>
            <a:endParaRPr lang="ru-RU" sz="2400" dirty="0">
              <a:solidFill>
                <a:srgbClr val="2F2B20"/>
              </a:solidFill>
              <a:latin typeface="Times New Roman" panose="02020603050405020304" pitchFamily="18" charset="0"/>
              <a:cs typeface="Times New Roman" panose="02020603050405020304" pitchFamily="18" charset="0"/>
            </a:endParaRPr>
          </a:p>
          <a:p>
            <a:pPr lvl="0" fontAlgn="base"/>
            <a:r>
              <a:rPr lang="ru-RU" sz="2400" dirty="0">
                <a:solidFill>
                  <a:srgbClr val="2F2B20"/>
                </a:solidFill>
                <a:latin typeface="Times New Roman" panose="02020603050405020304" pitchFamily="18" charset="0"/>
                <a:cs typeface="Times New Roman" panose="02020603050405020304" pitchFamily="18" charset="0"/>
              </a:rPr>
              <a:t>265.1. </a:t>
            </a:r>
            <a:r>
              <a:rPr lang="ru-RU" sz="2400" dirty="0" err="1">
                <a:solidFill>
                  <a:srgbClr val="2F2B20"/>
                </a:solidFill>
                <a:latin typeface="Times New Roman" panose="02020603050405020304" pitchFamily="18" charset="0"/>
                <a:cs typeface="Times New Roman" panose="02020603050405020304" pitchFamily="18" charset="0"/>
              </a:rPr>
              <a:t>Податок</a:t>
            </a:r>
            <a:r>
              <a:rPr lang="ru-RU" sz="2400" dirty="0">
                <a:solidFill>
                  <a:srgbClr val="2F2B20"/>
                </a:solidFill>
                <a:latin typeface="Times New Roman" panose="02020603050405020304" pitchFamily="18" charset="0"/>
                <a:cs typeface="Times New Roman" panose="02020603050405020304" pitchFamily="18" charset="0"/>
              </a:rPr>
              <a:t> на </a:t>
            </a:r>
            <a:r>
              <a:rPr lang="ru-RU" sz="2400" dirty="0" err="1">
                <a:solidFill>
                  <a:srgbClr val="2F2B20"/>
                </a:solidFill>
                <a:latin typeface="Times New Roman" panose="02020603050405020304" pitchFamily="18" charset="0"/>
                <a:cs typeface="Times New Roman" panose="02020603050405020304" pitchFamily="18" charset="0"/>
              </a:rPr>
              <a:t>майно</a:t>
            </a:r>
            <a:r>
              <a:rPr lang="ru-RU" sz="2400" dirty="0">
                <a:solidFill>
                  <a:srgbClr val="2F2B20"/>
                </a:solidFill>
                <a:latin typeface="Times New Roman" panose="02020603050405020304" pitchFamily="18" charset="0"/>
                <a:cs typeface="Times New Roman" panose="02020603050405020304" pitchFamily="18" charset="0"/>
              </a:rPr>
              <a:t> </a:t>
            </a:r>
            <a:r>
              <a:rPr lang="ru-RU" sz="2400" dirty="0" err="1">
                <a:solidFill>
                  <a:srgbClr val="2F2B20"/>
                </a:solidFill>
                <a:latin typeface="Times New Roman" panose="02020603050405020304" pitchFamily="18" charset="0"/>
                <a:cs typeface="Times New Roman" panose="02020603050405020304" pitchFamily="18" charset="0"/>
              </a:rPr>
              <a:t>складається</a:t>
            </a:r>
            <a:r>
              <a:rPr lang="ru-RU" sz="2400" dirty="0">
                <a:solidFill>
                  <a:srgbClr val="2F2B20"/>
                </a:solidFill>
                <a:latin typeface="Times New Roman" panose="02020603050405020304" pitchFamily="18" charset="0"/>
                <a:cs typeface="Times New Roman" panose="02020603050405020304" pitchFamily="18" charset="0"/>
              </a:rPr>
              <a:t> з:</a:t>
            </a:r>
          </a:p>
          <a:p>
            <a:pPr lvl="0" fontAlgn="base"/>
            <a:r>
              <a:rPr lang="ru-RU" sz="2400" dirty="0">
                <a:solidFill>
                  <a:srgbClr val="2F2B20"/>
                </a:solidFill>
                <a:latin typeface="Times New Roman" panose="02020603050405020304" pitchFamily="18" charset="0"/>
                <a:cs typeface="Times New Roman" panose="02020603050405020304" pitchFamily="18" charset="0"/>
              </a:rPr>
              <a:t>265.1.1. </a:t>
            </a:r>
            <a:r>
              <a:rPr lang="ru-RU" sz="2400" dirty="0" err="1">
                <a:solidFill>
                  <a:srgbClr val="2F2B20"/>
                </a:solidFill>
                <a:latin typeface="Times New Roman" panose="02020603050405020304" pitchFamily="18" charset="0"/>
                <a:cs typeface="Times New Roman" panose="02020603050405020304" pitchFamily="18" charset="0"/>
              </a:rPr>
              <a:t>податку</a:t>
            </a:r>
            <a:r>
              <a:rPr lang="ru-RU" sz="2400" dirty="0">
                <a:solidFill>
                  <a:srgbClr val="2F2B20"/>
                </a:solidFill>
                <a:latin typeface="Times New Roman" panose="02020603050405020304" pitchFamily="18" charset="0"/>
                <a:cs typeface="Times New Roman" panose="02020603050405020304" pitchFamily="18" charset="0"/>
              </a:rPr>
              <a:t> на </a:t>
            </a:r>
            <a:r>
              <a:rPr lang="ru-RU" sz="2400" dirty="0" err="1">
                <a:solidFill>
                  <a:srgbClr val="2F2B20"/>
                </a:solidFill>
                <a:latin typeface="Times New Roman" panose="02020603050405020304" pitchFamily="18" charset="0"/>
                <a:cs typeface="Times New Roman" panose="02020603050405020304" pitchFamily="18" charset="0"/>
              </a:rPr>
              <a:t>нерухоме</a:t>
            </a:r>
            <a:r>
              <a:rPr lang="ru-RU" sz="2400" dirty="0">
                <a:solidFill>
                  <a:srgbClr val="2F2B20"/>
                </a:solidFill>
                <a:latin typeface="Times New Roman" panose="02020603050405020304" pitchFamily="18" charset="0"/>
                <a:cs typeface="Times New Roman" panose="02020603050405020304" pitchFamily="18" charset="0"/>
              </a:rPr>
              <a:t> </a:t>
            </a:r>
            <a:r>
              <a:rPr lang="ru-RU" sz="2400" dirty="0" err="1">
                <a:solidFill>
                  <a:srgbClr val="2F2B20"/>
                </a:solidFill>
                <a:latin typeface="Times New Roman" panose="02020603050405020304" pitchFamily="18" charset="0"/>
                <a:cs typeface="Times New Roman" panose="02020603050405020304" pitchFamily="18" charset="0"/>
              </a:rPr>
              <a:t>майно</a:t>
            </a:r>
            <a:r>
              <a:rPr lang="ru-RU" sz="2400" dirty="0">
                <a:solidFill>
                  <a:srgbClr val="2F2B20"/>
                </a:solidFill>
                <a:latin typeface="Times New Roman" panose="02020603050405020304" pitchFamily="18" charset="0"/>
                <a:cs typeface="Times New Roman" panose="02020603050405020304" pitchFamily="18" charset="0"/>
              </a:rPr>
              <a:t>, </a:t>
            </a:r>
            <a:r>
              <a:rPr lang="ru-RU" sz="2400" dirty="0" err="1">
                <a:solidFill>
                  <a:srgbClr val="2F2B20"/>
                </a:solidFill>
                <a:latin typeface="Times New Roman" panose="02020603050405020304" pitchFamily="18" charset="0"/>
                <a:cs typeface="Times New Roman" panose="02020603050405020304" pitchFamily="18" charset="0"/>
              </a:rPr>
              <a:t>відмінне</a:t>
            </a:r>
            <a:r>
              <a:rPr lang="ru-RU" sz="2400" dirty="0">
                <a:solidFill>
                  <a:srgbClr val="2F2B20"/>
                </a:solidFill>
                <a:latin typeface="Times New Roman" panose="02020603050405020304" pitchFamily="18" charset="0"/>
                <a:cs typeface="Times New Roman" panose="02020603050405020304" pitchFamily="18" charset="0"/>
              </a:rPr>
              <a:t> </a:t>
            </a:r>
            <a:r>
              <a:rPr lang="ru-RU" sz="2400" dirty="0" err="1">
                <a:solidFill>
                  <a:srgbClr val="2F2B20"/>
                </a:solidFill>
                <a:latin typeface="Times New Roman" panose="02020603050405020304" pitchFamily="18" charset="0"/>
                <a:cs typeface="Times New Roman" panose="02020603050405020304" pitchFamily="18" charset="0"/>
              </a:rPr>
              <a:t>від</a:t>
            </a:r>
            <a:r>
              <a:rPr lang="ru-RU" sz="2400" dirty="0">
                <a:solidFill>
                  <a:srgbClr val="2F2B20"/>
                </a:solidFill>
                <a:latin typeface="Times New Roman" panose="02020603050405020304" pitchFamily="18" charset="0"/>
                <a:cs typeface="Times New Roman" panose="02020603050405020304" pitchFamily="18" charset="0"/>
              </a:rPr>
              <a:t> </a:t>
            </a:r>
            <a:r>
              <a:rPr lang="ru-RU" sz="2400" dirty="0" err="1">
                <a:solidFill>
                  <a:srgbClr val="2F2B20"/>
                </a:solidFill>
                <a:latin typeface="Times New Roman" panose="02020603050405020304" pitchFamily="18" charset="0"/>
                <a:cs typeface="Times New Roman" panose="02020603050405020304" pitchFamily="18" charset="0"/>
              </a:rPr>
              <a:t>земельної</a:t>
            </a:r>
            <a:r>
              <a:rPr lang="ru-RU" sz="2400" dirty="0">
                <a:solidFill>
                  <a:srgbClr val="2F2B20"/>
                </a:solidFill>
                <a:latin typeface="Times New Roman" panose="02020603050405020304" pitchFamily="18" charset="0"/>
                <a:cs typeface="Times New Roman" panose="02020603050405020304" pitchFamily="18" charset="0"/>
              </a:rPr>
              <a:t> </a:t>
            </a:r>
            <a:r>
              <a:rPr lang="ru-RU" sz="2400" dirty="0" err="1">
                <a:solidFill>
                  <a:srgbClr val="2F2B20"/>
                </a:solidFill>
                <a:latin typeface="Times New Roman" panose="02020603050405020304" pitchFamily="18" charset="0"/>
                <a:cs typeface="Times New Roman" panose="02020603050405020304" pitchFamily="18" charset="0"/>
              </a:rPr>
              <a:t>ділянки</a:t>
            </a:r>
            <a:r>
              <a:rPr lang="ru-RU" sz="2400" dirty="0">
                <a:solidFill>
                  <a:srgbClr val="2F2B20"/>
                </a:solidFill>
                <a:latin typeface="Times New Roman" panose="02020603050405020304" pitchFamily="18" charset="0"/>
                <a:cs typeface="Times New Roman" panose="02020603050405020304" pitchFamily="18" charset="0"/>
              </a:rPr>
              <a:t>;</a:t>
            </a:r>
          </a:p>
          <a:p>
            <a:pPr lvl="0" fontAlgn="base"/>
            <a:r>
              <a:rPr lang="ru-RU" sz="2400" dirty="0">
                <a:solidFill>
                  <a:srgbClr val="2F2B20"/>
                </a:solidFill>
                <a:latin typeface="Times New Roman" panose="02020603050405020304" pitchFamily="18" charset="0"/>
                <a:cs typeface="Times New Roman" panose="02020603050405020304" pitchFamily="18" charset="0"/>
              </a:rPr>
              <a:t>265.1.2. транспортного </a:t>
            </a:r>
            <a:r>
              <a:rPr lang="ru-RU" sz="2400" dirty="0" err="1">
                <a:solidFill>
                  <a:srgbClr val="2F2B20"/>
                </a:solidFill>
                <a:latin typeface="Times New Roman" panose="02020603050405020304" pitchFamily="18" charset="0"/>
                <a:cs typeface="Times New Roman" panose="02020603050405020304" pitchFamily="18" charset="0"/>
              </a:rPr>
              <a:t>податку</a:t>
            </a:r>
            <a:r>
              <a:rPr lang="ru-RU" sz="2400" dirty="0">
                <a:solidFill>
                  <a:srgbClr val="2F2B20"/>
                </a:solidFill>
                <a:latin typeface="Times New Roman" panose="02020603050405020304" pitchFamily="18" charset="0"/>
                <a:cs typeface="Times New Roman" panose="02020603050405020304" pitchFamily="18" charset="0"/>
              </a:rPr>
              <a:t>;</a:t>
            </a:r>
          </a:p>
          <a:p>
            <a:pPr lvl="0" fontAlgn="base"/>
            <a:r>
              <a:rPr lang="ru-RU" sz="2400" dirty="0">
                <a:solidFill>
                  <a:srgbClr val="2F2B20"/>
                </a:solidFill>
                <a:latin typeface="Times New Roman" panose="02020603050405020304" pitchFamily="18" charset="0"/>
                <a:cs typeface="Times New Roman" panose="02020603050405020304" pitchFamily="18" charset="0"/>
              </a:rPr>
              <a:t>265.1.3. плати за землю.</a:t>
            </a:r>
            <a:endParaRPr lang="ru-RU" sz="2400" dirty="0">
              <a:solidFill>
                <a:srgbClr val="2F2B2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366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7"/>
            <a:ext cx="8568952" cy="6247864"/>
          </a:xfrm>
          <a:prstGeom prst="rect">
            <a:avLst/>
          </a:prstGeom>
        </p:spPr>
        <p:txBody>
          <a:bodyPr wrap="square">
            <a:spAutoFit/>
          </a:bodyPr>
          <a:lstStyle/>
          <a:p>
            <a:pPr algn="just">
              <a:spcAft>
                <a:spcPts val="0"/>
              </a:spcAft>
              <a:tabLst>
                <a:tab pos="306070" algn="l"/>
              </a:tabLst>
            </a:pPr>
            <a:r>
              <a:rPr lang="en-US" sz="2000" dirty="0" smtClean="0">
                <a:latin typeface="Times New Roman"/>
                <a:ea typeface="Times New Roman"/>
              </a:rPr>
              <a:t>	</a:t>
            </a:r>
            <a:r>
              <a:rPr lang="uk-UA" sz="2000" dirty="0" smtClean="0">
                <a:latin typeface="Times New Roman"/>
                <a:ea typeface="Times New Roman"/>
              </a:rPr>
              <a:t>За </a:t>
            </a:r>
            <a:r>
              <a:rPr lang="uk-UA" sz="2000" dirty="0">
                <a:latin typeface="Times New Roman"/>
                <a:ea typeface="Times New Roman"/>
              </a:rPr>
              <a:t>час із кінця ХІХ ст. </a:t>
            </a:r>
            <a:r>
              <a:rPr lang="uk-UA" sz="2000" b="1" dirty="0">
                <a:latin typeface="Times New Roman"/>
                <a:ea typeface="Times New Roman"/>
              </a:rPr>
              <a:t>теоретичне тлумачення сутності місцевих фінансів</a:t>
            </a:r>
            <a:r>
              <a:rPr lang="uk-UA" sz="2000" dirty="0">
                <a:latin typeface="Times New Roman"/>
                <a:ea typeface="Times New Roman"/>
              </a:rPr>
              <a:t> неодноразово змінювалось. Формування науки про місцеві фінанси відбулося у </a:t>
            </a:r>
            <a:r>
              <a:rPr lang="uk-UA" sz="2000" b="1" dirty="0">
                <a:latin typeface="Times New Roman"/>
                <a:ea typeface="Times New Roman"/>
              </a:rPr>
              <a:t>такі етапи:</a:t>
            </a:r>
            <a:endParaRPr lang="ru-RU" sz="2000" dirty="0">
              <a:latin typeface="Times New Roman"/>
              <a:ea typeface="Times New Roman"/>
            </a:endParaRPr>
          </a:p>
          <a:p>
            <a:pPr algn="just">
              <a:spcAft>
                <a:spcPts val="0"/>
              </a:spcAft>
              <a:tabLst>
                <a:tab pos="306070" algn="l"/>
              </a:tabLst>
            </a:pPr>
            <a:r>
              <a:rPr lang="uk-UA" sz="2000" b="1" dirty="0">
                <a:latin typeface="Times New Roman"/>
                <a:ea typeface="Times New Roman"/>
              </a:rPr>
              <a:t>1-й етап. </a:t>
            </a:r>
            <a:endParaRPr lang="ru-RU" sz="2000" dirty="0">
              <a:latin typeface="Times New Roman"/>
              <a:ea typeface="Times New Roman"/>
            </a:endParaRPr>
          </a:p>
          <a:p>
            <a:pPr algn="just">
              <a:spcAft>
                <a:spcPts val="0"/>
              </a:spcAft>
              <a:tabLst>
                <a:tab pos="306070" algn="l"/>
              </a:tabLst>
            </a:pPr>
            <a:r>
              <a:rPr lang="uk-UA" sz="2000" dirty="0">
                <a:latin typeface="Times New Roman"/>
                <a:ea typeface="Times New Roman"/>
              </a:rPr>
              <a:t>Наприкінці ХІХ – на початку ХХ ст. набуло поширення визначення місцевих фінансів як </a:t>
            </a:r>
            <a:r>
              <a:rPr lang="uk-UA" sz="2000" i="1" dirty="0">
                <a:latin typeface="Times New Roman"/>
                <a:ea typeface="Times New Roman"/>
              </a:rPr>
              <a:t>місцевого фінансового господарства</a:t>
            </a:r>
            <a:r>
              <a:rPr lang="uk-UA" sz="2000" dirty="0">
                <a:latin typeface="Times New Roman"/>
                <a:ea typeface="Times New Roman"/>
              </a:rPr>
              <a:t> адміністративних одиниць або як </a:t>
            </a:r>
            <a:r>
              <a:rPr lang="uk-UA" sz="2000" i="1" dirty="0">
                <a:latin typeface="Times New Roman"/>
                <a:ea typeface="Times New Roman"/>
              </a:rPr>
              <a:t>сукупності матеріальних засобів</a:t>
            </a:r>
            <a:r>
              <a:rPr lang="uk-UA" sz="2000" dirty="0">
                <a:latin typeface="Times New Roman"/>
                <a:ea typeface="Times New Roman"/>
              </a:rPr>
              <a:t>, які є в розпорядженні цих одиниць для досягнення їхньої мети. Термін місцеве фінансове господарство почав уживатися поряд із терміном державне фінансове </a:t>
            </a:r>
            <a:r>
              <a:rPr lang="uk-UA" sz="2000" dirty="0" err="1">
                <a:latin typeface="Times New Roman"/>
                <a:ea typeface="Times New Roman"/>
              </a:rPr>
              <a:t>господратсво</a:t>
            </a:r>
            <a:r>
              <a:rPr lang="uk-UA" sz="2000" dirty="0">
                <a:latin typeface="Times New Roman"/>
                <a:ea typeface="Times New Roman"/>
              </a:rPr>
              <a:t>, яким позначалися державні фінанси. Біля витоків понять </a:t>
            </a:r>
            <a:r>
              <a:rPr lang="uk-UA" sz="2000" i="1" dirty="0">
                <a:latin typeface="Times New Roman"/>
                <a:ea typeface="Times New Roman"/>
              </a:rPr>
              <a:t>місцеве фінансове господарство</a:t>
            </a:r>
            <a:r>
              <a:rPr lang="uk-UA" sz="2000" dirty="0">
                <a:latin typeface="Times New Roman"/>
                <a:ea typeface="Times New Roman"/>
              </a:rPr>
              <a:t>, </a:t>
            </a:r>
            <a:r>
              <a:rPr lang="uk-UA" sz="2000" i="1" dirty="0">
                <a:latin typeface="Times New Roman"/>
                <a:ea typeface="Times New Roman"/>
              </a:rPr>
              <a:t>державне фінансове господарство</a:t>
            </a:r>
            <a:r>
              <a:rPr lang="uk-UA" sz="2000" dirty="0">
                <a:latin typeface="Times New Roman"/>
                <a:ea typeface="Times New Roman"/>
              </a:rPr>
              <a:t> як складових публічного фінансового господарства стояли К. </a:t>
            </a:r>
            <a:r>
              <a:rPr lang="uk-UA" sz="2000" dirty="0" err="1">
                <a:latin typeface="Times New Roman"/>
                <a:ea typeface="Times New Roman"/>
              </a:rPr>
              <a:t>Рау</a:t>
            </a:r>
            <a:r>
              <a:rPr lang="uk-UA" sz="2000" dirty="0">
                <a:latin typeface="Times New Roman"/>
                <a:ea typeface="Times New Roman"/>
              </a:rPr>
              <a:t>, Л. Штейн, А. Вагнер та інші німецькі економісти. </a:t>
            </a:r>
            <a:r>
              <a:rPr lang="uk-UA" sz="2000" b="1" dirty="0">
                <a:latin typeface="Times New Roman"/>
                <a:ea typeface="Times New Roman"/>
              </a:rPr>
              <a:t>Словник братів Гранат </a:t>
            </a:r>
            <a:r>
              <a:rPr lang="uk-UA" sz="2000" dirty="0">
                <a:latin typeface="Times New Roman"/>
                <a:ea typeface="Times New Roman"/>
              </a:rPr>
              <a:t>дає таке визначення місцевих фінансів: </a:t>
            </a:r>
            <a:r>
              <a:rPr lang="uk-UA" sz="2000" b="1" i="1" dirty="0">
                <a:latin typeface="Times New Roman"/>
                <a:ea typeface="Times New Roman"/>
              </a:rPr>
              <a:t>“Фінанси</a:t>
            </a:r>
            <a:r>
              <a:rPr lang="uk-UA" sz="2000" i="1" dirty="0">
                <a:latin typeface="Times New Roman"/>
                <a:ea typeface="Times New Roman"/>
              </a:rPr>
              <a:t> – це сукупність матеріальних засобів, що є в розпорядженні держави і підлеглих їй одиниць самоврядування для досягнення мети цих політичних тіл. Планомірна їхня діяльність, спрямована на досягнення необхідних матеріальних засобів і на витрачання їх, є фінансовим господарством, яке називається державним, якщо суб’єктом його є держава, або місцевим (земським, міським, общинним і т. н.), якщо його ведуть органи місцевого самоврядування”.</a:t>
            </a:r>
            <a:endParaRPr lang="ru-RU" sz="2000" dirty="0">
              <a:effectLst/>
              <a:latin typeface="Times New Roman"/>
              <a:ea typeface="Times New Roman"/>
            </a:endParaRPr>
          </a:p>
        </p:txBody>
      </p:sp>
    </p:spTree>
    <p:extLst>
      <p:ext uri="{BB962C8B-B14F-4D97-AF65-F5344CB8AC3E}">
        <p14:creationId xmlns:p14="http://schemas.microsoft.com/office/powerpoint/2010/main" val="28497265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5262979"/>
          </a:xfrm>
          <a:prstGeom prst="rect">
            <a:avLst/>
          </a:prstGeom>
        </p:spPr>
        <p:txBody>
          <a:bodyPr wrap="square">
            <a:spAutoFit/>
          </a:bodyPr>
          <a:lstStyle/>
          <a:p>
            <a:pPr lvl="0" algn="just">
              <a:spcAft>
                <a:spcPts val="0"/>
              </a:spcAft>
              <a:tabLst>
                <a:tab pos="306070" algn="l"/>
                <a:tab pos="274320" algn="l"/>
              </a:tabLst>
            </a:pPr>
            <a:r>
              <a:rPr lang="en-US" sz="2400" b="1" dirty="0" smtClean="0">
                <a:latin typeface="Times New Roman"/>
                <a:ea typeface="Times New Roman"/>
              </a:rPr>
              <a:t>4</a:t>
            </a:r>
            <a:r>
              <a:rPr lang="uk-UA" sz="2400" b="1" dirty="0" smtClean="0">
                <a:latin typeface="Times New Roman"/>
                <a:ea typeface="Times New Roman"/>
              </a:rPr>
              <a:t>. Територіальна </a:t>
            </a:r>
            <a:r>
              <a:rPr lang="uk-UA" sz="2400" b="1" dirty="0">
                <a:latin typeface="Times New Roman"/>
                <a:ea typeface="Times New Roman"/>
              </a:rPr>
              <a:t>громада: поняття, функції, роль, правовий статус</a:t>
            </a:r>
            <a:endParaRPr lang="ru-RU" sz="2400" dirty="0">
              <a:latin typeface="Times New Roman"/>
              <a:ea typeface="Times New Roman"/>
            </a:endParaRPr>
          </a:p>
          <a:p>
            <a:pPr algn="just">
              <a:spcAft>
                <a:spcPts val="0"/>
              </a:spcAft>
              <a:tabLst>
                <a:tab pos="306070" algn="l"/>
              </a:tabLst>
            </a:pPr>
            <a:r>
              <a:rPr lang="uk-UA" sz="2400" b="1" i="1" dirty="0">
                <a:latin typeface="Times New Roman"/>
                <a:ea typeface="Times New Roman"/>
              </a:rPr>
              <a:t> 	</a:t>
            </a:r>
            <a:r>
              <a:rPr lang="uk-UA" sz="2400" b="1" dirty="0">
                <a:latin typeface="Times New Roman"/>
                <a:ea typeface="Times New Roman"/>
              </a:rPr>
              <a:t>Територіальний колектив </a:t>
            </a:r>
            <a:r>
              <a:rPr lang="uk-UA" sz="2400" dirty="0">
                <a:latin typeface="Times New Roman"/>
                <a:ea typeface="Times New Roman"/>
              </a:rPr>
              <a:t>– це визнана в праві місцева спілка людей публічного характеру або місцева публічна спілка. Таким чином, територіальний колектив є формою організації місцевої влади. </a:t>
            </a:r>
            <a:endParaRPr lang="ru-RU" sz="2400" dirty="0">
              <a:latin typeface="Times New Roman"/>
              <a:ea typeface="Times New Roman"/>
            </a:endParaRPr>
          </a:p>
          <a:p>
            <a:pPr algn="just">
              <a:spcAft>
                <a:spcPts val="0"/>
              </a:spcAft>
              <a:tabLst>
                <a:tab pos="306070" algn="l"/>
              </a:tabLst>
            </a:pPr>
            <a:r>
              <a:rPr lang="uk-UA" sz="2400" b="1" dirty="0">
                <a:latin typeface="Times New Roman"/>
                <a:ea typeface="Times New Roman"/>
              </a:rPr>
              <a:t>	</a:t>
            </a:r>
            <a:r>
              <a:rPr lang="uk-UA" sz="2400" dirty="0">
                <a:latin typeface="Times New Roman"/>
                <a:ea typeface="Times New Roman"/>
              </a:rPr>
              <a:t>У Конституції України, прийнятій у 1996 р., територіальний колектив названо територіальною громадою.</a:t>
            </a:r>
            <a:endParaRPr lang="ru-RU" sz="2400" dirty="0">
              <a:latin typeface="Times New Roman"/>
              <a:ea typeface="Times New Roman"/>
            </a:endParaRPr>
          </a:p>
          <a:p>
            <a:pPr algn="just">
              <a:spcAft>
                <a:spcPts val="0"/>
              </a:spcAft>
              <a:tabLst>
                <a:tab pos="306070" algn="l"/>
              </a:tabLst>
            </a:pPr>
            <a:r>
              <a:rPr lang="uk-UA" sz="2400" dirty="0">
                <a:latin typeface="Times New Roman"/>
                <a:ea typeface="Times New Roman"/>
              </a:rPr>
              <a:t>	</a:t>
            </a:r>
            <a:r>
              <a:rPr lang="uk-UA" sz="2400" b="1" dirty="0">
                <a:latin typeface="Times New Roman"/>
                <a:ea typeface="Times New Roman"/>
              </a:rPr>
              <a:t>Територіальна громада</a:t>
            </a:r>
            <a:r>
              <a:rPr lang="uk-UA" sz="2400" dirty="0">
                <a:latin typeface="Times New Roman"/>
                <a:ea typeface="Times New Roman"/>
              </a:rPr>
              <a:t> -    це сукупність громадян України, котрі спільно проживають у міському чи сільському поселенні, мають колективні інтереси і визначений законом правовий статус. На відміну від простої територіальної одиниці, поселення, яке має статус територіальної громади, наділяється певними правами. Передусім, це право на самоврядування.</a:t>
            </a:r>
            <a:endParaRPr lang="ru-RU" sz="2400" dirty="0">
              <a:effectLst/>
              <a:latin typeface="Times New Roman"/>
              <a:ea typeface="Times New Roman"/>
            </a:endParaRPr>
          </a:p>
        </p:txBody>
      </p:sp>
    </p:spTree>
    <p:extLst>
      <p:ext uri="{BB962C8B-B14F-4D97-AF65-F5344CB8AC3E}">
        <p14:creationId xmlns:p14="http://schemas.microsoft.com/office/powerpoint/2010/main" val="7787554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332655"/>
            <a:ext cx="8496944" cy="6001643"/>
          </a:xfrm>
          <a:prstGeom prst="rect">
            <a:avLst/>
          </a:prstGeom>
        </p:spPr>
        <p:txBody>
          <a:bodyPr wrap="square">
            <a:spAutoFit/>
          </a:bodyPr>
          <a:lstStyle/>
          <a:p>
            <a:pPr algn="just"/>
            <a:r>
              <a:rPr lang="ru-RU" sz="2400"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Стаття</a:t>
            </a: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142.  </a:t>
            </a:r>
            <a:r>
              <a:rPr lang="ru-RU" sz="2400" dirty="0" err="1">
                <a:latin typeface="Times New Roman" pitchFamily="18" charset="0"/>
                <a:cs typeface="Times New Roman" pitchFamily="18" charset="0"/>
              </a:rPr>
              <a:t>Матеріальною</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фінансовою</a:t>
            </a:r>
            <a:r>
              <a:rPr lang="ru-RU" sz="2400" dirty="0">
                <a:latin typeface="Times New Roman" pitchFamily="18" charset="0"/>
                <a:cs typeface="Times New Roman" pitchFamily="18" charset="0"/>
              </a:rPr>
              <a:t>  основою  </a:t>
            </a:r>
            <a:r>
              <a:rPr lang="ru-RU" sz="2400" dirty="0" err="1">
                <a:latin typeface="Times New Roman" pitchFamily="18" charset="0"/>
                <a:cs typeface="Times New Roman" pitchFamily="18" charset="0"/>
              </a:rPr>
              <a:t>місцевого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самоврядування</a:t>
            </a:r>
            <a:r>
              <a:rPr lang="ru-RU" sz="2400" dirty="0">
                <a:latin typeface="Times New Roman" pitchFamily="18" charset="0"/>
                <a:cs typeface="Times New Roman" pitchFamily="18" charset="0"/>
              </a:rPr>
              <a:t>  є  </a:t>
            </a:r>
            <a:r>
              <a:rPr lang="ru-RU" sz="2400" dirty="0" err="1">
                <a:latin typeface="Times New Roman" pitchFamily="18" charset="0"/>
                <a:cs typeface="Times New Roman" pitchFamily="18" charset="0"/>
              </a:rPr>
              <a:t>рухоме</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нерухоме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майно</a:t>
            </a:r>
            <a:r>
              <a:rPr lang="ru-RU" sz="2400" dirty="0">
                <a:latin typeface="Times New Roman" pitchFamily="18" charset="0"/>
                <a:cs typeface="Times New Roman" pitchFamily="18" charset="0"/>
              </a:rPr>
              <a:t>,  доходи    </a:t>
            </a:r>
            <a:r>
              <a:rPr lang="ru-RU" sz="2400" dirty="0" err="1">
                <a:latin typeface="Times New Roman" pitchFamily="18" charset="0"/>
                <a:cs typeface="Times New Roman" pitchFamily="18" charset="0"/>
              </a:rPr>
              <a:t>місцевих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бюджетів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кошти</a:t>
            </a:r>
            <a:r>
              <a:rPr lang="ru-RU" sz="2400" dirty="0">
                <a:latin typeface="Times New Roman" pitchFamily="18" charset="0"/>
                <a:cs typeface="Times New Roman" pitchFamily="18" charset="0"/>
              </a:rPr>
              <a:t>, земля, </a:t>
            </a:r>
            <a:r>
              <a:rPr lang="ru-RU" sz="2400" dirty="0" err="1">
                <a:latin typeface="Times New Roman" pitchFamily="18" charset="0"/>
                <a:cs typeface="Times New Roman" pitchFamily="18" charset="0"/>
              </a:rPr>
              <a:t>природні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є  у  </a:t>
            </a:r>
            <a:r>
              <a:rPr lang="ru-RU" sz="2400" dirty="0" err="1">
                <a:latin typeface="Times New Roman" pitchFamily="18" charset="0"/>
                <a:cs typeface="Times New Roman" pitchFamily="18" charset="0"/>
              </a:rPr>
              <a:t>власності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територіальних</a:t>
            </a:r>
            <a:r>
              <a:rPr lang="ru-RU" sz="2400" dirty="0">
                <a:latin typeface="Times New Roman" pitchFamily="18" charset="0"/>
                <a:cs typeface="Times New Roman" pitchFamily="18" charset="0"/>
              </a:rPr>
              <a:t> громад </a:t>
            </a:r>
            <a:r>
              <a:rPr lang="ru-RU" sz="2400" dirty="0" err="1">
                <a:latin typeface="Times New Roman" pitchFamily="18" charset="0"/>
                <a:cs typeface="Times New Roman" pitchFamily="18" charset="0"/>
              </a:rPr>
              <a:t>сіл</a:t>
            </a:r>
            <a:r>
              <a:rPr lang="ru-RU" sz="2400" dirty="0">
                <a:latin typeface="Times New Roman" pitchFamily="18" charset="0"/>
                <a:cs typeface="Times New Roman" pitchFamily="18" charset="0"/>
              </a:rPr>
              <a:t>, селищ, </a:t>
            </a:r>
            <a:r>
              <a:rPr lang="ru-RU" sz="2400" dirty="0" err="1">
                <a:latin typeface="Times New Roman" pitchFamily="18" charset="0"/>
                <a:cs typeface="Times New Roman" pitchFamily="18" charset="0"/>
              </a:rPr>
              <a:t>міст</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районів</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містах</a:t>
            </a:r>
            <a:r>
              <a:rPr lang="ru-RU" sz="2400" dirty="0">
                <a:latin typeface="Times New Roman" pitchFamily="18" charset="0"/>
                <a:cs typeface="Times New Roman" pitchFamily="18" charset="0"/>
              </a:rPr>
              <a:t>, а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об'єкти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їхньої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спільної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перебувають</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управлінні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районних</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обласних</a:t>
            </a:r>
            <a:r>
              <a:rPr lang="ru-RU" sz="2400" dirty="0">
                <a:latin typeface="Times New Roman" pitchFamily="18" charset="0"/>
                <a:cs typeface="Times New Roman" pitchFamily="18" charset="0"/>
              </a:rPr>
              <a:t> рад.</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Офіційне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тлумачення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частини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першої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статті</a:t>
            </a:r>
            <a:r>
              <a:rPr lang="ru-RU" sz="2400" dirty="0">
                <a:latin typeface="Times New Roman" pitchFamily="18" charset="0"/>
                <a:cs typeface="Times New Roman" pitchFamily="18" charset="0"/>
              </a:rPr>
              <a:t> 142 див. в </a:t>
            </a:r>
            <a:r>
              <a:rPr lang="ru-RU" sz="2400" dirty="0" err="1">
                <a:latin typeface="Times New Roman" pitchFamily="18" charset="0"/>
                <a:cs typeface="Times New Roman" pitchFamily="18" charset="0"/>
              </a:rPr>
              <a:t>Рішенні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Конституційного</a:t>
            </a:r>
            <a:r>
              <a:rPr lang="ru-RU" sz="2400" dirty="0">
                <a:latin typeface="Times New Roman" pitchFamily="18" charset="0"/>
                <a:cs typeface="Times New Roman" pitchFamily="18" charset="0"/>
              </a:rPr>
              <a:t> Суду </a:t>
            </a:r>
            <a:r>
              <a:rPr lang="en-US" sz="2400" dirty="0">
                <a:latin typeface="Times New Roman" pitchFamily="18" charset="0"/>
                <a:cs typeface="Times New Roman" pitchFamily="18" charset="0"/>
              </a:rPr>
              <a:t>N 11-</a:t>
            </a:r>
            <a:r>
              <a:rPr lang="ru-RU" sz="2400" dirty="0" err="1">
                <a:latin typeface="Times New Roman" pitchFamily="18" charset="0"/>
                <a:cs typeface="Times New Roman" pitchFamily="18" charset="0"/>
              </a:rPr>
              <a:t>рп</a:t>
            </a:r>
            <a:r>
              <a:rPr lang="ru-RU" sz="2400" dirty="0">
                <a:latin typeface="Times New Roman" pitchFamily="18" charset="0"/>
                <a:cs typeface="Times New Roman" pitchFamily="18" charset="0"/>
              </a:rPr>
              <a:t>/2001 ( </a:t>
            </a:r>
            <a:r>
              <a:rPr lang="en-US" sz="2400" dirty="0">
                <a:latin typeface="Times New Roman" pitchFamily="18" charset="0"/>
                <a:cs typeface="Times New Roman" pitchFamily="18" charset="0"/>
              </a:rPr>
              <a:t>v011p710-01 )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13.07.2001 }</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Територіальні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громади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сіл</a:t>
            </a:r>
            <a:r>
              <a:rPr lang="ru-RU" sz="2400" dirty="0">
                <a:latin typeface="Times New Roman" pitchFamily="18" charset="0"/>
                <a:cs typeface="Times New Roman" pitchFamily="18" charset="0"/>
              </a:rPr>
              <a:t>, селищ і </a:t>
            </a:r>
            <a:r>
              <a:rPr lang="ru-RU" sz="2400" dirty="0" err="1">
                <a:latin typeface="Times New Roman" pitchFamily="18" charset="0"/>
                <a:cs typeface="Times New Roman" pitchFamily="18" charset="0"/>
              </a:rPr>
              <a:t>міст</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можуть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об'єднувати</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договірних</a:t>
            </a:r>
            <a:r>
              <a:rPr lang="ru-RU" sz="2400" dirty="0">
                <a:latin typeface="Times New Roman" pitchFamily="18" charset="0"/>
                <a:cs typeface="Times New Roman" pitchFamily="18" charset="0"/>
              </a:rPr>
              <a:t> засадах </a:t>
            </a:r>
            <a:r>
              <a:rPr lang="ru-RU" sz="2400" dirty="0" err="1">
                <a:latin typeface="Times New Roman" pitchFamily="18" charset="0"/>
                <a:cs typeface="Times New Roman" pitchFamily="18" charset="0"/>
              </a:rPr>
              <a:t>об'єкти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комунальної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власності</a:t>
            </a:r>
            <a:r>
              <a:rPr lang="ru-RU" sz="2400" dirty="0">
                <a:latin typeface="Times New Roman" pitchFamily="18" charset="0"/>
                <a:cs typeface="Times New Roman" pitchFamily="18" charset="0"/>
              </a:rPr>
              <a:t>,  а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кошти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бюджетів</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виконання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спільних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проектів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спільного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утримання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комунальних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організацій</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установ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створювати</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цього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відповідні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органи</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служби</a:t>
            </a:r>
            <a:r>
              <a:rPr lang="ru-RU" sz="2400" dirty="0">
                <a:latin typeface="Times New Roman" pitchFamily="18" charset="0"/>
                <a:cs typeface="Times New Roman" pitchFamily="18" charset="0"/>
              </a:rPr>
              <a:t>. </a:t>
            </a:r>
          </a:p>
        </p:txBody>
      </p:sp>
    </p:spTree>
    <p:extLst>
      <p:ext uri="{BB962C8B-B14F-4D97-AF65-F5344CB8AC3E}">
        <p14:creationId xmlns:p14="http://schemas.microsoft.com/office/powerpoint/2010/main" val="26066588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0"/>
            <a:ext cx="8640960" cy="6863417"/>
          </a:xfrm>
          <a:prstGeom prst="rect">
            <a:avLst/>
          </a:prstGeom>
        </p:spPr>
        <p:txBody>
          <a:bodyPr wrap="square">
            <a:spAutoFit/>
          </a:bodyPr>
          <a:lstStyle/>
          <a:p>
            <a:pPr algn="just"/>
            <a:r>
              <a:rPr lang="ru-RU" dirty="0"/>
              <a:t> </a:t>
            </a:r>
            <a:r>
              <a:rPr lang="ru-RU" sz="2000" dirty="0" err="1">
                <a:latin typeface="Times New Roman" pitchFamily="18" charset="0"/>
                <a:cs typeface="Times New Roman" pitchFamily="18" charset="0"/>
              </a:rPr>
              <a:t>Стаття</a:t>
            </a:r>
            <a:r>
              <a:rPr lang="ru-RU" sz="2000" dirty="0">
                <a:latin typeface="Times New Roman" pitchFamily="18" charset="0"/>
                <a:cs typeface="Times New Roman" pitchFamily="18" charset="0"/>
              </a:rPr>
              <a:t>  143.  </a:t>
            </a:r>
            <a:r>
              <a:rPr lang="ru-RU" sz="2000" dirty="0" err="1">
                <a:latin typeface="Times New Roman" pitchFamily="18" charset="0"/>
                <a:cs typeface="Times New Roman" pitchFamily="18" charset="0"/>
              </a:rPr>
              <a:t>Територіальні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громади</a:t>
            </a:r>
            <a:r>
              <a:rPr lang="ru-RU" sz="2000" dirty="0">
                <a:latin typeface="Times New Roman" pitchFamily="18" charset="0"/>
                <a:cs typeface="Times New Roman" pitchFamily="18" charset="0"/>
              </a:rPr>
              <a:t>  села,  селища,    </a:t>
            </a:r>
            <a:r>
              <a:rPr lang="ru-RU" sz="2000" dirty="0" err="1">
                <a:latin typeface="Times New Roman" pitchFamily="18" charset="0"/>
                <a:cs typeface="Times New Roman" pitchFamily="18" charset="0"/>
              </a:rPr>
              <a:t>міста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безпосередньо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через  </a:t>
            </a:r>
            <a:r>
              <a:rPr lang="ru-RU" sz="2000" dirty="0" err="1">
                <a:latin typeface="Times New Roman" pitchFamily="18" charset="0"/>
                <a:cs typeface="Times New Roman" pitchFamily="18" charset="0"/>
              </a:rPr>
              <a:t>утворені</a:t>
            </a:r>
            <a:r>
              <a:rPr lang="ru-RU" sz="2000" dirty="0">
                <a:latin typeface="Times New Roman" pitchFamily="18" charset="0"/>
                <a:cs typeface="Times New Roman" pitchFamily="18" charset="0"/>
              </a:rPr>
              <a:t>    ними    </a:t>
            </a:r>
            <a:r>
              <a:rPr lang="ru-RU" sz="2000" dirty="0" err="1">
                <a:latin typeface="Times New Roman" pitchFamily="18" charset="0"/>
                <a:cs typeface="Times New Roman" pitchFamily="18" charset="0"/>
              </a:rPr>
              <a:t>органи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місцевого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самоврядування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управляють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майном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є  в </a:t>
            </a:r>
            <a:r>
              <a:rPr lang="ru-RU" sz="2000" dirty="0" err="1">
                <a:latin typeface="Times New Roman" pitchFamily="18" charset="0"/>
                <a:cs typeface="Times New Roman" pitchFamily="18" charset="0"/>
              </a:rPr>
              <a:t>комунальній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власності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затверджують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соціально-економічного</a:t>
            </a:r>
            <a:r>
              <a:rPr lang="ru-RU" sz="2000" dirty="0">
                <a:latin typeface="Times New Roman" pitchFamily="18" charset="0"/>
                <a:cs typeface="Times New Roman" pitchFamily="18" charset="0"/>
              </a:rPr>
              <a:t>   та    культурного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контролюють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виконання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затверджують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бюджети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відповідних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адміністративно-територіальних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одиниць</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контролюють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виконання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встановлюють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місцеві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податки</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збори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відповідно</a:t>
            </a:r>
            <a:r>
              <a:rPr lang="ru-RU" sz="2000" dirty="0">
                <a:latin typeface="Times New Roman" pitchFamily="18" charset="0"/>
                <a:cs typeface="Times New Roman" pitchFamily="18" charset="0"/>
              </a:rPr>
              <a:t>  до закону;  </a:t>
            </a:r>
            <a:r>
              <a:rPr lang="ru-RU" sz="2000" dirty="0" err="1">
                <a:latin typeface="Times New Roman" pitchFamily="18" charset="0"/>
                <a:cs typeface="Times New Roman" pitchFamily="18" charset="0"/>
              </a:rPr>
              <a:t>забезпечують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проведення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місцевих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референдумів</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реалізацію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результатів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утворюють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реорганізовують</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ліквідовують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комунальні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організації</a:t>
            </a:r>
            <a:r>
              <a:rPr lang="ru-RU" sz="2000" dirty="0">
                <a:latin typeface="Times New Roman" pitchFamily="18" charset="0"/>
                <a:cs typeface="Times New Roman" pitchFamily="18" charset="0"/>
              </a:rPr>
              <a:t>  і  установи,  а </a:t>
            </a:r>
            <a:r>
              <a:rPr lang="ru-RU" sz="2000" dirty="0" err="1">
                <a:latin typeface="Times New Roman" pitchFamily="18" charset="0"/>
                <a:cs typeface="Times New Roman" pitchFamily="18" charset="0"/>
              </a:rPr>
              <a:t>також</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здійснюють</a:t>
            </a:r>
            <a:r>
              <a:rPr lang="ru-RU" sz="2000" dirty="0">
                <a:latin typeface="Times New Roman" pitchFamily="18" charset="0"/>
                <a:cs typeface="Times New Roman" pitchFamily="18" charset="0"/>
              </a:rPr>
              <a:t> контроль за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діяльністю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вирішують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питання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місцевого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віднесені</a:t>
            </a:r>
            <a:r>
              <a:rPr lang="ru-RU" sz="2000" dirty="0">
                <a:latin typeface="Times New Roman" pitchFamily="18" charset="0"/>
                <a:cs typeface="Times New Roman" pitchFamily="18" charset="0"/>
              </a:rPr>
              <a:t> законом до </a:t>
            </a:r>
            <a:r>
              <a:rPr lang="ru-RU" sz="2000" dirty="0" err="1">
                <a:latin typeface="Times New Roman" pitchFamily="18" charset="0"/>
                <a:cs typeface="Times New Roman" pitchFamily="18" charset="0"/>
              </a:rPr>
              <a:t>їхньої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компетенції</a:t>
            </a:r>
            <a:r>
              <a:rPr lang="ru-RU" sz="2000" dirty="0">
                <a:latin typeface="Times New Roman" pitchFamily="18" charset="0"/>
                <a:cs typeface="Times New Roman" pitchFamily="18" charset="0"/>
              </a:rPr>
              <a:t>.</a:t>
            </a:r>
          </a:p>
          <a:p>
            <a:pPr algn="just"/>
            <a:r>
              <a:rPr lang="ru-RU" sz="2000" dirty="0" err="1" smtClean="0">
                <a:latin typeface="Times New Roman" pitchFamily="18" charset="0"/>
                <a:cs typeface="Times New Roman" pitchFamily="18" charset="0"/>
              </a:rPr>
              <a:t>Обласні</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та    </a:t>
            </a:r>
            <a:r>
              <a:rPr lang="ru-RU" sz="2000" dirty="0" err="1">
                <a:latin typeface="Times New Roman" pitchFamily="18" charset="0"/>
                <a:cs typeface="Times New Roman" pitchFamily="18" charset="0"/>
              </a:rPr>
              <a:t>районні</a:t>
            </a:r>
            <a:r>
              <a:rPr lang="ru-RU" sz="2000" dirty="0">
                <a:latin typeface="Times New Roman" pitchFamily="18" charset="0"/>
                <a:cs typeface="Times New Roman" pitchFamily="18" charset="0"/>
              </a:rPr>
              <a:t>    ради    </a:t>
            </a:r>
            <a:r>
              <a:rPr lang="ru-RU" sz="2000" dirty="0" err="1">
                <a:latin typeface="Times New Roman" pitchFamily="18" charset="0"/>
                <a:cs typeface="Times New Roman" pitchFamily="18" charset="0"/>
              </a:rPr>
              <a:t>затверджують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соціально-економічного</a:t>
            </a:r>
            <a:r>
              <a:rPr lang="ru-RU" sz="2000" dirty="0">
                <a:latin typeface="Times New Roman" pitchFamily="18" charset="0"/>
                <a:cs typeface="Times New Roman" pitchFamily="18" charset="0"/>
              </a:rPr>
              <a:t>  та  культурного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відповідних</a:t>
            </a:r>
            <a:r>
              <a:rPr lang="ru-RU" sz="2000" dirty="0">
                <a:latin typeface="Times New Roman" pitchFamily="18" charset="0"/>
                <a:cs typeface="Times New Roman" pitchFamily="18" charset="0"/>
              </a:rPr>
              <a:t> областей і  </a:t>
            </a:r>
            <a:r>
              <a:rPr lang="ru-RU" sz="2000" dirty="0" err="1">
                <a:latin typeface="Times New Roman" pitchFamily="18" charset="0"/>
                <a:cs typeface="Times New Roman" pitchFamily="18" charset="0"/>
              </a:rPr>
              <a:t>районів</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контролюють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виконання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затверджують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районні</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обласні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бюджети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формуються</a:t>
            </a:r>
            <a:r>
              <a:rPr lang="ru-RU" sz="2000" dirty="0">
                <a:latin typeface="Times New Roman" pitchFamily="18" charset="0"/>
                <a:cs typeface="Times New Roman" pitchFamily="18" charset="0"/>
              </a:rPr>
              <a:t>  з  </a:t>
            </a:r>
            <a:r>
              <a:rPr lang="ru-RU" sz="2000" dirty="0" err="1">
                <a:latin typeface="Times New Roman" pitchFamily="18" charset="0"/>
                <a:cs typeface="Times New Roman" pitchFamily="18" charset="0"/>
              </a:rPr>
              <a:t>коштів</a:t>
            </a:r>
            <a:r>
              <a:rPr lang="ru-RU" sz="2000" dirty="0">
                <a:latin typeface="Times New Roman" pitchFamily="18" charset="0"/>
                <a:cs typeface="Times New Roman" pitchFamily="18" charset="0"/>
              </a:rPr>
              <a:t>  державного </a:t>
            </a:r>
          </a:p>
          <a:p>
            <a:pPr algn="just"/>
            <a:r>
              <a:rPr lang="ru-RU" sz="2000" dirty="0">
                <a:latin typeface="Times New Roman" pitchFamily="18" charset="0"/>
                <a:cs typeface="Times New Roman" pitchFamily="18" charset="0"/>
              </a:rPr>
              <a:t>бюджету  для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відповідного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розподілу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між</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територіальними</a:t>
            </a:r>
            <a:r>
              <a:rPr lang="ru-RU" sz="2000" dirty="0">
                <a:latin typeface="Times New Roman" pitchFamily="18" charset="0"/>
                <a:cs typeface="Times New Roman" pitchFamily="18" charset="0"/>
              </a:rPr>
              <a:t> громадами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для  </a:t>
            </a:r>
            <a:r>
              <a:rPr lang="ru-RU" sz="2000" dirty="0" err="1">
                <a:latin typeface="Times New Roman" pitchFamily="18" charset="0"/>
                <a:cs typeface="Times New Roman" pitchFamily="18" charset="0"/>
              </a:rPr>
              <a:t>виконання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спільних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проектів</a:t>
            </a:r>
            <a:r>
              <a:rPr lang="ru-RU" sz="2000" dirty="0">
                <a:latin typeface="Times New Roman" pitchFamily="18" charset="0"/>
                <a:cs typeface="Times New Roman" pitchFamily="18" charset="0"/>
              </a:rPr>
              <a:t>  та  з  </a:t>
            </a:r>
            <a:r>
              <a:rPr lang="ru-RU" sz="2000" dirty="0" err="1">
                <a:latin typeface="Times New Roman" pitchFamily="18" charset="0"/>
                <a:cs typeface="Times New Roman" pitchFamily="18" charset="0"/>
              </a:rPr>
              <a:t>коштів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залучених</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договірних</a:t>
            </a:r>
            <a:r>
              <a:rPr lang="ru-RU" sz="2000" dirty="0">
                <a:latin typeface="Times New Roman" pitchFamily="18" charset="0"/>
                <a:cs typeface="Times New Roman" pitchFamily="18" charset="0"/>
              </a:rPr>
              <a:t> засадах з </a:t>
            </a:r>
            <a:r>
              <a:rPr lang="ru-RU" sz="2000" dirty="0" err="1">
                <a:latin typeface="Times New Roman" pitchFamily="18" charset="0"/>
                <a:cs typeface="Times New Roman" pitchFamily="18" charset="0"/>
              </a:rPr>
              <a:t>місцевих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бюджетів</a:t>
            </a:r>
            <a:r>
              <a:rPr lang="ru-RU" sz="2000" dirty="0">
                <a:latin typeface="Times New Roman" pitchFamily="18" charset="0"/>
                <a:cs typeface="Times New Roman" pitchFamily="18" charset="0"/>
              </a:rPr>
              <a:t> для </a:t>
            </a:r>
            <a:r>
              <a:rPr lang="ru-RU" sz="2000" dirty="0" err="1">
                <a:latin typeface="Times New Roman" pitchFamily="18" charset="0"/>
                <a:cs typeface="Times New Roman" pitchFamily="18" charset="0"/>
              </a:rPr>
              <a:t>реалізації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спільних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соціально-економічних</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культурних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a:t>
            </a:r>
            <a:r>
              <a:rPr lang="ru-RU" sz="2000" dirty="0">
                <a:latin typeface="Times New Roman" pitchFamily="18" charset="0"/>
                <a:cs typeface="Times New Roman" pitchFamily="18" charset="0"/>
              </a:rPr>
              <a:t>,    та </a:t>
            </a:r>
          </a:p>
          <a:p>
            <a:pPr algn="just"/>
            <a:r>
              <a:rPr lang="ru-RU" sz="2000" dirty="0" err="1">
                <a:latin typeface="Times New Roman" pitchFamily="18" charset="0"/>
                <a:cs typeface="Times New Roman" pitchFamily="18" charset="0"/>
              </a:rPr>
              <a:t>контролюють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виконання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вирішують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питання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віднесені</a:t>
            </a:r>
            <a:r>
              <a:rPr lang="ru-RU" sz="2000" dirty="0">
                <a:latin typeface="Times New Roman" pitchFamily="18" charset="0"/>
                <a:cs typeface="Times New Roman" pitchFamily="18" charset="0"/>
              </a:rPr>
              <a:t> законом до </a:t>
            </a:r>
            <a:r>
              <a:rPr lang="ru-RU" sz="2000" dirty="0" err="1">
                <a:latin typeface="Times New Roman" pitchFamily="18" charset="0"/>
                <a:cs typeface="Times New Roman" pitchFamily="18" charset="0"/>
              </a:rPr>
              <a:t>їхньої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компетенції</a:t>
            </a:r>
            <a:r>
              <a:rPr lang="ru-RU" sz="2000" dirty="0">
                <a:latin typeface="Times New Roman" pitchFamily="18" charset="0"/>
                <a:cs typeface="Times New Roman" pitchFamily="18" charset="0"/>
              </a:rPr>
              <a:t>. </a:t>
            </a:r>
          </a:p>
          <a:p>
            <a:pPr algn="just"/>
            <a:r>
              <a:rPr lang="ru-RU" sz="2000" dirty="0">
                <a:latin typeface="Times New Roman" pitchFamily="18" charset="0"/>
                <a:cs typeface="Times New Roman" pitchFamily="18" charset="0"/>
              </a:rPr>
              <a:t>     </a:t>
            </a:r>
          </a:p>
        </p:txBody>
      </p:sp>
    </p:spTree>
    <p:extLst>
      <p:ext uri="{BB962C8B-B14F-4D97-AF65-F5344CB8AC3E}">
        <p14:creationId xmlns:p14="http://schemas.microsoft.com/office/powerpoint/2010/main" val="37744194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7"/>
            <a:ext cx="8568952" cy="5016758"/>
          </a:xfrm>
          <a:prstGeom prst="rect">
            <a:avLst/>
          </a:prstGeom>
        </p:spPr>
        <p:txBody>
          <a:bodyPr wrap="square">
            <a:spAutoFit/>
          </a:bodyPr>
          <a:lstStyle/>
          <a:p>
            <a:pPr lvl="0" algn="just"/>
            <a:r>
              <a:rPr lang="ru-RU" sz="2000" dirty="0">
                <a:solidFill>
                  <a:prstClr val="black"/>
                </a:solidFill>
                <a:latin typeface="Times New Roman" pitchFamily="18" charset="0"/>
                <a:cs typeface="Times New Roman" pitchFamily="18" charset="0"/>
              </a:rPr>
              <a:t>Органам </a:t>
            </a:r>
            <a:r>
              <a:rPr lang="ru-RU" sz="2000" dirty="0" err="1">
                <a:solidFill>
                  <a:prstClr val="black"/>
                </a:solidFill>
                <a:latin typeface="Times New Roman" pitchFamily="18" charset="0"/>
                <a:cs typeface="Times New Roman" pitchFamily="18" charset="0"/>
              </a:rPr>
              <a:t>місцевого</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самоврядування</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можуть</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надаватися</a:t>
            </a:r>
            <a:r>
              <a:rPr lang="ru-RU" sz="2000" dirty="0">
                <a:solidFill>
                  <a:prstClr val="black"/>
                </a:solidFill>
                <a:latin typeface="Times New Roman" pitchFamily="18" charset="0"/>
                <a:cs typeface="Times New Roman" pitchFamily="18" charset="0"/>
              </a:rPr>
              <a:t>  законом </a:t>
            </a:r>
            <a:r>
              <a:rPr lang="ru-RU" sz="2000" dirty="0" err="1">
                <a:solidFill>
                  <a:prstClr val="black"/>
                </a:solidFill>
                <a:latin typeface="Times New Roman" pitchFamily="18" charset="0"/>
                <a:cs typeface="Times New Roman" pitchFamily="18" charset="0"/>
              </a:rPr>
              <a:t>окремі</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повноваження</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органів</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виконавчої</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влади</a:t>
            </a:r>
            <a:r>
              <a:rPr lang="ru-RU" sz="2000" dirty="0">
                <a:solidFill>
                  <a:prstClr val="black"/>
                </a:solidFill>
                <a:latin typeface="Times New Roman" pitchFamily="18" charset="0"/>
                <a:cs typeface="Times New Roman" pitchFamily="18" charset="0"/>
              </a:rPr>
              <a:t>.  Держава  </a:t>
            </a:r>
            <a:r>
              <a:rPr lang="ru-RU" sz="2000" dirty="0" err="1">
                <a:solidFill>
                  <a:prstClr val="black"/>
                </a:solidFill>
                <a:latin typeface="Times New Roman" pitchFamily="18" charset="0"/>
                <a:cs typeface="Times New Roman" pitchFamily="18" charset="0"/>
              </a:rPr>
              <a:t>фінансує</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здійснення</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цих</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повноважень</a:t>
            </a:r>
            <a:r>
              <a:rPr lang="ru-RU" sz="2000" dirty="0">
                <a:solidFill>
                  <a:prstClr val="black"/>
                </a:solidFill>
                <a:latin typeface="Times New Roman" pitchFamily="18" charset="0"/>
                <a:cs typeface="Times New Roman" pitchFamily="18" charset="0"/>
              </a:rPr>
              <a:t> у  </a:t>
            </a:r>
            <a:r>
              <a:rPr lang="ru-RU" sz="2000" dirty="0" err="1">
                <a:solidFill>
                  <a:prstClr val="black"/>
                </a:solidFill>
                <a:latin typeface="Times New Roman" pitchFamily="18" charset="0"/>
                <a:cs typeface="Times New Roman" pitchFamily="18" charset="0"/>
              </a:rPr>
              <a:t>повному</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обсязі</a:t>
            </a:r>
            <a:r>
              <a:rPr lang="ru-RU" sz="2000" dirty="0">
                <a:solidFill>
                  <a:prstClr val="black"/>
                </a:solidFill>
                <a:latin typeface="Times New Roman" pitchFamily="18" charset="0"/>
                <a:cs typeface="Times New Roman" pitchFamily="18" charset="0"/>
              </a:rPr>
              <a:t>  за  </a:t>
            </a:r>
            <a:r>
              <a:rPr lang="ru-RU" sz="2000" dirty="0" err="1">
                <a:solidFill>
                  <a:prstClr val="black"/>
                </a:solidFill>
                <a:latin typeface="Times New Roman" pitchFamily="18" charset="0"/>
                <a:cs typeface="Times New Roman" pitchFamily="18" charset="0"/>
              </a:rPr>
              <a:t>рахунок</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коштів</a:t>
            </a:r>
            <a:r>
              <a:rPr lang="ru-RU" sz="2000" dirty="0">
                <a:solidFill>
                  <a:prstClr val="black"/>
                </a:solidFill>
                <a:latin typeface="Times New Roman" pitchFamily="18" charset="0"/>
                <a:cs typeface="Times New Roman" pitchFamily="18" charset="0"/>
              </a:rPr>
              <a:t> Державного бюджету </a:t>
            </a:r>
            <a:r>
              <a:rPr lang="ru-RU" sz="2000" dirty="0" err="1">
                <a:solidFill>
                  <a:prstClr val="black"/>
                </a:solidFill>
                <a:latin typeface="Times New Roman" pitchFamily="18" charset="0"/>
                <a:cs typeface="Times New Roman" pitchFamily="18" charset="0"/>
              </a:rPr>
              <a:t>України</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або</a:t>
            </a:r>
            <a:r>
              <a:rPr lang="ru-RU" sz="2000" dirty="0">
                <a:solidFill>
                  <a:prstClr val="black"/>
                </a:solidFill>
                <a:latin typeface="Times New Roman" pitchFamily="18" charset="0"/>
                <a:cs typeface="Times New Roman" pitchFamily="18" charset="0"/>
              </a:rPr>
              <a:t>  шляхом  </a:t>
            </a:r>
            <a:r>
              <a:rPr lang="ru-RU" sz="2000" dirty="0" err="1">
                <a:solidFill>
                  <a:prstClr val="black"/>
                </a:solidFill>
                <a:latin typeface="Times New Roman" pitchFamily="18" charset="0"/>
                <a:cs typeface="Times New Roman" pitchFamily="18" charset="0"/>
              </a:rPr>
              <a:t>віднесення</a:t>
            </a:r>
            <a:r>
              <a:rPr lang="ru-RU" sz="2000" dirty="0">
                <a:solidFill>
                  <a:prstClr val="black"/>
                </a:solidFill>
                <a:latin typeface="Times New Roman" pitchFamily="18" charset="0"/>
                <a:cs typeface="Times New Roman" pitchFamily="18" charset="0"/>
              </a:rPr>
              <a:t>  до  </a:t>
            </a:r>
            <a:r>
              <a:rPr lang="ru-RU" sz="2000" dirty="0" err="1">
                <a:solidFill>
                  <a:prstClr val="black"/>
                </a:solidFill>
                <a:latin typeface="Times New Roman" pitchFamily="18" charset="0"/>
                <a:cs typeface="Times New Roman" pitchFamily="18" charset="0"/>
              </a:rPr>
              <a:t>місцевого</a:t>
            </a:r>
            <a:r>
              <a:rPr lang="ru-RU" sz="2000" dirty="0">
                <a:solidFill>
                  <a:prstClr val="black"/>
                </a:solidFill>
                <a:latin typeface="Times New Roman" pitchFamily="18" charset="0"/>
                <a:cs typeface="Times New Roman" pitchFamily="18" charset="0"/>
              </a:rPr>
              <a:t> </a:t>
            </a:r>
          </a:p>
          <a:p>
            <a:pPr lvl="0" algn="just"/>
            <a:r>
              <a:rPr lang="ru-RU" sz="2000" dirty="0">
                <a:solidFill>
                  <a:prstClr val="black"/>
                </a:solidFill>
                <a:latin typeface="Times New Roman" pitchFamily="18" charset="0"/>
                <a:cs typeface="Times New Roman" pitchFamily="18" charset="0"/>
              </a:rPr>
              <a:t>бюджету у </a:t>
            </a:r>
            <a:r>
              <a:rPr lang="ru-RU" sz="2000" dirty="0" err="1">
                <a:solidFill>
                  <a:prstClr val="black"/>
                </a:solidFill>
                <a:latin typeface="Times New Roman" pitchFamily="18" charset="0"/>
                <a:cs typeface="Times New Roman" pitchFamily="18" charset="0"/>
              </a:rPr>
              <a:t>встановленому</a:t>
            </a:r>
            <a:r>
              <a:rPr lang="ru-RU" sz="2000" dirty="0">
                <a:solidFill>
                  <a:prstClr val="black"/>
                </a:solidFill>
                <a:latin typeface="Times New Roman" pitchFamily="18" charset="0"/>
                <a:cs typeface="Times New Roman" pitchFamily="18" charset="0"/>
              </a:rPr>
              <a:t> законом порядку </a:t>
            </a:r>
            <a:r>
              <a:rPr lang="ru-RU" sz="2000" dirty="0" err="1">
                <a:solidFill>
                  <a:prstClr val="black"/>
                </a:solidFill>
                <a:latin typeface="Times New Roman" pitchFamily="18" charset="0"/>
                <a:cs typeface="Times New Roman" pitchFamily="18" charset="0"/>
              </a:rPr>
              <a:t>окремих</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загальнодержавних</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податків</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передає</a:t>
            </a:r>
            <a:r>
              <a:rPr lang="ru-RU" sz="2000" dirty="0">
                <a:solidFill>
                  <a:prstClr val="black"/>
                </a:solidFill>
                <a:latin typeface="Times New Roman" pitchFamily="18" charset="0"/>
                <a:cs typeface="Times New Roman" pitchFamily="18" charset="0"/>
              </a:rPr>
              <a:t>  органам  </a:t>
            </a:r>
            <a:r>
              <a:rPr lang="ru-RU" sz="2000" dirty="0" err="1">
                <a:solidFill>
                  <a:prstClr val="black"/>
                </a:solidFill>
                <a:latin typeface="Times New Roman" pitchFamily="18" charset="0"/>
                <a:cs typeface="Times New Roman" pitchFamily="18" charset="0"/>
              </a:rPr>
              <a:t>місцевого</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самоврядування</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відповідні</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об'єкти</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державної</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власності</a:t>
            </a:r>
            <a:r>
              <a:rPr lang="ru-RU" sz="2000" dirty="0">
                <a:solidFill>
                  <a:prstClr val="black"/>
                </a:solidFill>
                <a:latin typeface="Times New Roman" pitchFamily="18" charset="0"/>
                <a:cs typeface="Times New Roman" pitchFamily="18" charset="0"/>
              </a:rPr>
              <a:t>. </a:t>
            </a:r>
          </a:p>
          <a:p>
            <a:pPr lvl="0" algn="just"/>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Органи</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місцевого</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самоврядування</a:t>
            </a:r>
            <a:r>
              <a:rPr lang="ru-RU" sz="2000" dirty="0">
                <a:solidFill>
                  <a:prstClr val="black"/>
                </a:solidFill>
                <a:latin typeface="Times New Roman" pitchFamily="18" charset="0"/>
                <a:cs typeface="Times New Roman" pitchFamily="18" charset="0"/>
              </a:rPr>
              <a:t>  з  </a:t>
            </a:r>
            <a:r>
              <a:rPr lang="ru-RU" sz="2000" dirty="0" err="1">
                <a:solidFill>
                  <a:prstClr val="black"/>
                </a:solidFill>
                <a:latin typeface="Times New Roman" pitchFamily="18" charset="0"/>
                <a:cs typeface="Times New Roman" pitchFamily="18" charset="0"/>
              </a:rPr>
              <a:t>питань</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здійснення</a:t>
            </a:r>
            <a:r>
              <a:rPr lang="ru-RU" sz="2000" dirty="0">
                <a:solidFill>
                  <a:prstClr val="black"/>
                </a:solidFill>
                <a:latin typeface="Times New Roman" pitchFamily="18" charset="0"/>
                <a:cs typeface="Times New Roman" pitchFamily="18" charset="0"/>
              </a:rPr>
              <a:t>  ними </a:t>
            </a:r>
            <a:r>
              <a:rPr lang="ru-RU" sz="2000" dirty="0" err="1">
                <a:solidFill>
                  <a:prstClr val="black"/>
                </a:solidFill>
                <a:latin typeface="Times New Roman" pitchFamily="18" charset="0"/>
                <a:cs typeface="Times New Roman" pitchFamily="18" charset="0"/>
              </a:rPr>
              <a:t>повноважень</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органів</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виконавчої</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влади</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підконтрольні</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відповідним</a:t>
            </a:r>
            <a:r>
              <a:rPr lang="ru-RU" sz="2000" dirty="0">
                <a:solidFill>
                  <a:prstClr val="black"/>
                </a:solidFill>
                <a:latin typeface="Times New Roman" pitchFamily="18" charset="0"/>
                <a:cs typeface="Times New Roman" pitchFamily="18" charset="0"/>
              </a:rPr>
              <a:t> органам </a:t>
            </a:r>
            <a:r>
              <a:rPr lang="ru-RU" sz="2000" dirty="0" err="1">
                <a:solidFill>
                  <a:prstClr val="black"/>
                </a:solidFill>
                <a:latin typeface="Times New Roman" pitchFamily="18" charset="0"/>
                <a:cs typeface="Times New Roman" pitchFamily="18" charset="0"/>
              </a:rPr>
              <a:t>виконавчої</a:t>
            </a:r>
            <a:r>
              <a:rPr lang="ru-RU" sz="2000" dirty="0">
                <a:solidFill>
                  <a:prstClr val="black"/>
                </a:solidFill>
                <a:latin typeface="Times New Roman" pitchFamily="18" charset="0"/>
                <a:cs typeface="Times New Roman" pitchFamily="18" charset="0"/>
              </a:rPr>
              <a:t> </a:t>
            </a:r>
            <a:r>
              <a:rPr lang="ru-RU" sz="2000" dirty="0" err="1">
                <a:solidFill>
                  <a:prstClr val="black"/>
                </a:solidFill>
                <a:latin typeface="Times New Roman" pitchFamily="18" charset="0"/>
                <a:cs typeface="Times New Roman" pitchFamily="18" charset="0"/>
              </a:rPr>
              <a:t>влади</a:t>
            </a:r>
            <a:r>
              <a:rPr lang="ru-RU" sz="2000" dirty="0">
                <a:solidFill>
                  <a:prstClr val="black"/>
                </a:solidFill>
                <a:latin typeface="Times New Roman" pitchFamily="18" charset="0"/>
                <a:cs typeface="Times New Roman" pitchFamily="18" charset="0"/>
              </a:rPr>
              <a:t>. </a:t>
            </a:r>
            <a:endParaRPr lang="ru-RU" sz="2000" dirty="0" smtClean="0">
              <a:solidFill>
                <a:prstClr val="black"/>
              </a:solidFill>
              <a:latin typeface="Times New Roman" pitchFamily="18" charset="0"/>
              <a:cs typeface="Times New Roman" pitchFamily="18" charset="0"/>
            </a:endParaRPr>
          </a:p>
          <a:p>
            <a:pPr lvl="0" algn="just"/>
            <a:r>
              <a:rPr lang="ru-RU" sz="2000" dirty="0">
                <a:latin typeface="Times New Roman" pitchFamily="18" charset="0"/>
                <a:cs typeface="Times New Roman" pitchFamily="18" charset="0"/>
              </a:rPr>
              <a:t> </a:t>
            </a:r>
            <a:r>
              <a:rPr lang="ru-RU" sz="2000" b="1" dirty="0" err="1">
                <a:latin typeface="Times New Roman" pitchFamily="18" charset="0"/>
                <a:cs typeface="Times New Roman" pitchFamily="18" charset="0"/>
              </a:rPr>
              <a:t>Стаття</a:t>
            </a:r>
            <a:r>
              <a:rPr lang="ru-RU" sz="2000" b="1" dirty="0">
                <a:latin typeface="Times New Roman" pitchFamily="18" charset="0"/>
                <a:cs typeface="Times New Roman" pitchFamily="18" charset="0"/>
              </a:rPr>
              <a:t> 144</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місцевого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самоврядування</a:t>
            </a:r>
            <a:r>
              <a:rPr lang="ru-RU" sz="2000" dirty="0">
                <a:latin typeface="Times New Roman" pitchFamily="18" charset="0"/>
                <a:cs typeface="Times New Roman" pitchFamily="18" charset="0"/>
              </a:rPr>
              <a:t>    в    межах </a:t>
            </a:r>
            <a:r>
              <a:rPr lang="ru-RU" sz="2000" dirty="0" err="1">
                <a:latin typeface="Times New Roman" pitchFamily="18" charset="0"/>
                <a:cs typeface="Times New Roman" pitchFamily="18" charset="0"/>
              </a:rPr>
              <a:t>повноважень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визначених</a:t>
            </a:r>
            <a:r>
              <a:rPr lang="ru-RU" sz="2000" dirty="0">
                <a:latin typeface="Times New Roman" pitchFamily="18" charset="0"/>
                <a:cs typeface="Times New Roman" pitchFamily="18" charset="0"/>
              </a:rPr>
              <a:t>  законом,  </a:t>
            </a:r>
            <a:r>
              <a:rPr lang="ru-RU" sz="2000" dirty="0" err="1">
                <a:latin typeface="Times New Roman" pitchFamily="18" charset="0"/>
                <a:cs typeface="Times New Roman" pitchFamily="18" charset="0"/>
              </a:rPr>
              <a:t>приймають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рішення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є </a:t>
            </a:r>
            <a:r>
              <a:rPr lang="ru-RU" sz="2000" dirty="0" err="1">
                <a:latin typeface="Times New Roman" pitchFamily="18" charset="0"/>
                <a:cs typeface="Times New Roman" pitchFamily="18" charset="0"/>
              </a:rPr>
              <a:t>обов'язковими</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виконання</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відповідній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території</a:t>
            </a:r>
            <a:r>
              <a:rPr lang="ru-RU" sz="2000" dirty="0">
                <a:latin typeface="Times New Roman" pitchFamily="18" charset="0"/>
                <a:cs typeface="Times New Roman" pitchFamily="18" charset="0"/>
              </a:rPr>
              <a:t>. </a:t>
            </a:r>
            <a:r>
              <a:rPr lang="uk-UA" sz="2000" dirty="0">
                <a:latin typeface="Times New Roman" pitchFamily="18" charset="0"/>
                <a:cs typeface="Times New Roman" pitchFamily="18" charset="0"/>
              </a:rPr>
              <a:t>     Рішення  органів  місцевого  самоврядування  з  мотивів    їх  невідповідності  Конституції чи  законам  України  зупиняються  у встановленому законом порядку з одночасним зверненням до суду</a:t>
            </a:r>
            <a:r>
              <a:rPr lang="uk-UA" sz="2000" dirty="0" smtClean="0">
                <a:latin typeface="Times New Roman" pitchFamily="18" charset="0"/>
                <a:cs typeface="Times New Roman" pitchFamily="18" charset="0"/>
              </a:rPr>
              <a:t>.</a:t>
            </a:r>
            <a:endParaRPr lang="ru-RU"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80176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uk-UA" dirty="0" smtClean="0"/>
          </a:p>
          <a:p>
            <a:endParaRPr lang="uk-UA" dirty="0"/>
          </a:p>
          <a:p>
            <a:endParaRPr lang="uk-UA" dirty="0" smtClean="0"/>
          </a:p>
          <a:p>
            <a:pPr marL="114300" indent="0">
              <a:buNone/>
            </a:pPr>
            <a:r>
              <a:rPr lang="uk-UA" sz="4000" b="1" dirty="0" smtClean="0">
                <a:latin typeface="Times New Roman" pitchFamily="18" charset="0"/>
                <a:cs typeface="Times New Roman" pitchFamily="18" charset="0"/>
              </a:rPr>
              <a:t>	</a:t>
            </a:r>
            <a:r>
              <a:rPr lang="uk-UA" sz="4000" b="1" smtClean="0">
                <a:solidFill>
                  <a:schemeClr val="tx1"/>
                </a:solidFill>
                <a:latin typeface="Times New Roman" pitchFamily="18" charset="0"/>
                <a:cs typeface="Times New Roman" pitchFamily="18" charset="0"/>
              </a:rPr>
              <a:t>	Дякую </a:t>
            </a:r>
            <a:r>
              <a:rPr lang="uk-UA" sz="4000" b="1" dirty="0" smtClean="0">
                <a:solidFill>
                  <a:schemeClr val="tx1"/>
                </a:solidFill>
                <a:latin typeface="Times New Roman" pitchFamily="18" charset="0"/>
                <a:cs typeface="Times New Roman" pitchFamily="18" charset="0"/>
              </a:rPr>
              <a:t>за увагу!</a:t>
            </a:r>
            <a:endParaRPr lang="ru-RU"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25360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9"/>
            <a:ext cx="8568952" cy="5016758"/>
          </a:xfrm>
          <a:prstGeom prst="rect">
            <a:avLst/>
          </a:prstGeom>
        </p:spPr>
        <p:txBody>
          <a:bodyPr wrap="square">
            <a:spAutoFit/>
          </a:bodyPr>
          <a:lstStyle/>
          <a:p>
            <a:pPr algn="just">
              <a:spcAft>
                <a:spcPts val="0"/>
              </a:spcAft>
              <a:tabLst>
                <a:tab pos="306070" algn="l"/>
              </a:tabLst>
            </a:pPr>
            <a:r>
              <a:rPr lang="uk-UA" sz="2000" b="1" dirty="0">
                <a:latin typeface="Times New Roman"/>
                <a:ea typeface="Times New Roman"/>
              </a:rPr>
              <a:t>2-й етап.</a:t>
            </a:r>
            <a:endParaRPr lang="ru-RU" sz="2000" dirty="0">
              <a:latin typeface="Times New Roman"/>
              <a:ea typeface="Times New Roman"/>
            </a:endParaRPr>
          </a:p>
          <a:p>
            <a:pPr algn="just">
              <a:spcAft>
                <a:spcPts val="0"/>
              </a:spcAft>
              <a:tabLst>
                <a:tab pos="306070" algn="l"/>
              </a:tabLst>
            </a:pPr>
            <a:r>
              <a:rPr lang="uk-UA" sz="2000" dirty="0">
                <a:latin typeface="Times New Roman"/>
                <a:ea typeface="Times New Roman"/>
              </a:rPr>
              <a:t>У кінці 30-х років визначення місцевих фінансів в СРСР фактично було ототожнено з визначенням місцевих бюджетів.</a:t>
            </a:r>
            <a:endParaRPr lang="ru-RU" sz="2000" dirty="0">
              <a:latin typeface="Times New Roman"/>
              <a:ea typeface="Times New Roman"/>
            </a:endParaRPr>
          </a:p>
          <a:p>
            <a:pPr algn="just">
              <a:spcAft>
                <a:spcPts val="0"/>
              </a:spcAft>
              <a:tabLst>
                <a:tab pos="306070" algn="l"/>
              </a:tabLst>
            </a:pPr>
            <a:r>
              <a:rPr lang="uk-UA" sz="2000" b="1" dirty="0">
                <a:latin typeface="Times New Roman"/>
                <a:ea typeface="Times New Roman"/>
              </a:rPr>
              <a:t>3-й етап.</a:t>
            </a:r>
            <a:endParaRPr lang="ru-RU" sz="2000" dirty="0">
              <a:latin typeface="Times New Roman"/>
              <a:ea typeface="Times New Roman"/>
            </a:endParaRPr>
          </a:p>
          <a:p>
            <a:pPr algn="just">
              <a:spcAft>
                <a:spcPts val="0"/>
              </a:spcAft>
              <a:tabLst>
                <a:tab pos="306070" algn="l"/>
              </a:tabLst>
            </a:pPr>
            <a:r>
              <a:rPr lang="uk-UA" sz="2000" dirty="0">
                <a:latin typeface="Times New Roman"/>
                <a:ea typeface="Times New Roman"/>
              </a:rPr>
              <a:t>На початку 50-х років, коли було зроблено чергову спробу теоретично обґрунтувати наявність місцевих фінансів в СРСР, сформувалося досить розширене і не зовсім чітке їх визначення. Зазначалося, що «місцеві фінанси СРСР – це фінанси місцевого господарства і місцевих органів влади, складова частина єдиної системи фінансів СРСР. До місцевих фінансів належать фінанси соціалістичних підприємств усіх галузей місцевого господарства і місцеві бюджети. Місцеві фінанси відіграють значну роль у плановому розподілі і перерозподілі частини національного доходу у відповідності до вимог економічного закону соціалізму для створення фондів грошових засобів, що використовуються місцевими Радами з метою задоволення постійно зростаючих матеріальних та культурних потреб народу. </a:t>
            </a:r>
            <a:endParaRPr lang="ru-RU" sz="2000" dirty="0">
              <a:latin typeface="Times New Roman"/>
              <a:ea typeface="Times New Roman"/>
            </a:endParaRPr>
          </a:p>
        </p:txBody>
      </p:sp>
    </p:spTree>
    <p:extLst>
      <p:ext uri="{BB962C8B-B14F-4D97-AF65-F5344CB8AC3E}">
        <p14:creationId xmlns:p14="http://schemas.microsoft.com/office/powerpoint/2010/main" val="3072876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5940088"/>
          </a:xfrm>
          <a:prstGeom prst="rect">
            <a:avLst/>
          </a:prstGeom>
        </p:spPr>
        <p:txBody>
          <a:bodyPr wrap="square">
            <a:spAutoFit/>
          </a:bodyPr>
          <a:lstStyle/>
          <a:p>
            <a:pPr lvl="0" algn="just">
              <a:tabLst>
                <a:tab pos="306070" algn="l"/>
              </a:tabLst>
            </a:pPr>
            <a:r>
              <a:rPr lang="uk-UA" sz="2000" b="1" dirty="0">
                <a:solidFill>
                  <a:prstClr val="black"/>
                </a:solidFill>
                <a:latin typeface="Times New Roman"/>
                <a:ea typeface="Times New Roman"/>
              </a:rPr>
              <a:t>4-й етап.</a:t>
            </a:r>
            <a:endParaRPr lang="ru-RU" sz="2000" dirty="0">
              <a:solidFill>
                <a:prstClr val="black"/>
              </a:solidFill>
              <a:latin typeface="Times New Roman"/>
              <a:ea typeface="Times New Roman"/>
            </a:endParaRPr>
          </a:p>
          <a:p>
            <a:pPr lvl="0" algn="just">
              <a:tabLst>
                <a:tab pos="306070" algn="l"/>
              </a:tabLst>
            </a:pPr>
            <a:r>
              <a:rPr lang="uk-UA" sz="2000" dirty="0">
                <a:solidFill>
                  <a:prstClr val="black"/>
                </a:solidFill>
                <a:latin typeface="Times New Roman"/>
                <a:ea typeface="Times New Roman"/>
              </a:rPr>
              <a:t>З другої половини 50-х років у радянській фінансовій літературі утверджується, як уже зазначалось, погляд, що місцеві фінанси – це явище, властиве капіталістичним державам та країнам «третього світу». К.Я. </a:t>
            </a:r>
            <a:r>
              <a:rPr lang="uk-UA" sz="2000" dirty="0" err="1">
                <a:solidFill>
                  <a:prstClr val="black"/>
                </a:solidFill>
                <a:latin typeface="Times New Roman"/>
                <a:ea typeface="Times New Roman"/>
              </a:rPr>
              <a:t>Чижов</a:t>
            </a:r>
            <a:r>
              <a:rPr lang="uk-UA" sz="2000" dirty="0">
                <a:solidFill>
                  <a:prstClr val="black"/>
                </a:solidFill>
                <a:latin typeface="Times New Roman"/>
                <a:ea typeface="Times New Roman"/>
              </a:rPr>
              <a:t> «Під місцевими фінансами капіталістичних країн звичайно розуміють доходи і видатки місцевих органів влади та підвідомчих їм підприємств та організацій». </a:t>
            </a:r>
            <a:endParaRPr lang="en-US" sz="2000" dirty="0" smtClean="0">
              <a:solidFill>
                <a:prstClr val="black"/>
              </a:solidFill>
              <a:latin typeface="Times New Roman"/>
              <a:ea typeface="Times New Roman"/>
            </a:endParaRPr>
          </a:p>
          <a:p>
            <a:pPr algn="just"/>
            <a:r>
              <a:rPr lang="uk-UA" sz="2000" b="1" dirty="0">
                <a:latin typeface="Times New Roman" pitchFamily="18" charset="0"/>
                <a:cs typeface="Times New Roman" pitchFamily="18" charset="0"/>
              </a:rPr>
              <a:t>5-й етап.</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Наприкінці 50-х - у 60–х роках у радянській фінансовій літературі стає домінуючим підхід до визначення сутності фінансів як системи економічних відносин так званого базисного характеру. Це відображається і у нових підходах до визначення суті місцевих фінансів капіталістичних країн та країн що розвиваються. Одна з небагатьох дослідників цього явища – Л.П. Павлова відзначала, що під місцевими фінансами капіталістичних країн розуміють економічні відносини, при посередництві яких створюються фонди грошових засобів, що використовуються місцевими органами влади для виконання покладених на них функцій». Аналогічні підходи знаходимо і в інших виданнях 70-80-х роках.</a:t>
            </a:r>
            <a:endParaRPr lang="ru-RU" sz="2000" dirty="0">
              <a:latin typeface="Times New Roman" pitchFamily="18" charset="0"/>
              <a:cs typeface="Times New Roman" pitchFamily="18" charset="0"/>
            </a:endParaRPr>
          </a:p>
          <a:p>
            <a:pPr lvl="0" algn="just">
              <a:tabLst>
                <a:tab pos="306070" algn="l"/>
              </a:tabLst>
            </a:pPr>
            <a:endParaRPr lang="ru-RU" sz="2000" dirty="0">
              <a:solidFill>
                <a:prstClr val="black"/>
              </a:solidFill>
              <a:latin typeface="Times New Roman"/>
              <a:ea typeface="Times New Roman"/>
            </a:endParaRPr>
          </a:p>
        </p:txBody>
      </p:sp>
    </p:spTree>
    <p:extLst>
      <p:ext uri="{BB962C8B-B14F-4D97-AF65-F5344CB8AC3E}">
        <p14:creationId xmlns:p14="http://schemas.microsoft.com/office/powerpoint/2010/main" val="1117297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7"/>
            <a:ext cx="8496944" cy="5940088"/>
          </a:xfrm>
          <a:prstGeom prst="rect">
            <a:avLst/>
          </a:prstGeom>
        </p:spPr>
        <p:txBody>
          <a:bodyPr wrap="square">
            <a:spAutoFit/>
          </a:bodyPr>
          <a:lstStyle/>
          <a:p>
            <a:pPr algn="just">
              <a:spcAft>
                <a:spcPts val="0"/>
              </a:spcAft>
              <a:tabLst>
                <a:tab pos="306070" algn="l"/>
              </a:tabLst>
            </a:pPr>
            <a:r>
              <a:rPr lang="uk-UA" sz="2000" b="1" dirty="0">
                <a:latin typeface="Times New Roman"/>
                <a:ea typeface="Times New Roman"/>
              </a:rPr>
              <a:t>6-й етап.</a:t>
            </a:r>
            <a:endParaRPr lang="ru-RU" sz="2000" dirty="0">
              <a:latin typeface="Times New Roman"/>
              <a:ea typeface="Times New Roman"/>
            </a:endParaRPr>
          </a:p>
          <a:p>
            <a:pPr algn="just">
              <a:spcAft>
                <a:spcPts val="0"/>
              </a:spcAft>
              <a:tabLst>
                <a:tab pos="306070" algn="l"/>
              </a:tabLst>
            </a:pPr>
            <a:r>
              <a:rPr lang="uk-UA" sz="2000" dirty="0">
                <a:latin typeface="Times New Roman"/>
                <a:ea typeface="Times New Roman"/>
              </a:rPr>
              <a:t> У 90-х роках у літературі країн СНД у цілому визначається факт наявності місцевих фінансів у фінансових системах нових незалежних держав. Ряд авторів замість терміну </a:t>
            </a:r>
            <a:r>
              <a:rPr lang="uk-UA" sz="2000" i="1" dirty="0">
                <a:latin typeface="Times New Roman"/>
                <a:ea typeface="Times New Roman"/>
              </a:rPr>
              <a:t>місцеві</a:t>
            </a:r>
            <a:r>
              <a:rPr lang="uk-UA" sz="2000" dirty="0">
                <a:latin typeface="Times New Roman"/>
                <a:ea typeface="Times New Roman"/>
              </a:rPr>
              <a:t> </a:t>
            </a:r>
            <a:r>
              <a:rPr lang="uk-UA" sz="2000" i="1" dirty="0">
                <a:latin typeface="Times New Roman"/>
                <a:ea typeface="Times New Roman"/>
              </a:rPr>
              <a:t>фінанси</a:t>
            </a:r>
            <a:r>
              <a:rPr lang="uk-UA" sz="2000" dirty="0">
                <a:latin typeface="Times New Roman"/>
                <a:ea typeface="Times New Roman"/>
              </a:rPr>
              <a:t> використовують такі поняття, </a:t>
            </a:r>
            <a:r>
              <a:rPr lang="uk-UA" sz="2000" i="1" dirty="0">
                <a:latin typeface="Times New Roman"/>
                <a:ea typeface="Times New Roman"/>
              </a:rPr>
              <a:t>як регіональні фінанси, територіальні фінанси, місцеві(регіональні) фінанси.</a:t>
            </a:r>
            <a:r>
              <a:rPr lang="uk-UA" sz="2000" dirty="0">
                <a:latin typeface="Times New Roman"/>
                <a:ea typeface="Times New Roman"/>
              </a:rPr>
              <a:t> Деякі з авторів підкреслюють, що місцевих фінансів у фінансовій системі СРСР немає, і вказують на новизну цього елемента в сучасній фінансовій системі. Разом з тим, безпідставно й далі стверджується ідентичність соціально-економічної суті загальнодержавних, та місцевих фінансів. Типовим для названих публікацій 90-х років є підхід до визначення суті місцевих( </a:t>
            </a:r>
            <a:r>
              <a:rPr lang="uk-UA" sz="2000" i="1" dirty="0">
                <a:latin typeface="Times New Roman"/>
                <a:ea typeface="Times New Roman"/>
              </a:rPr>
              <a:t>територіальних</a:t>
            </a:r>
            <a:r>
              <a:rPr lang="uk-UA" sz="2000" dirty="0">
                <a:latin typeface="Times New Roman"/>
                <a:ea typeface="Times New Roman"/>
              </a:rPr>
              <a:t>, </a:t>
            </a:r>
            <a:r>
              <a:rPr lang="uk-UA" sz="2000" i="1" dirty="0">
                <a:latin typeface="Times New Roman"/>
                <a:ea typeface="Times New Roman"/>
              </a:rPr>
              <a:t>регіональних місцевих</a:t>
            </a:r>
            <a:r>
              <a:rPr lang="uk-UA" sz="2000" dirty="0">
                <a:latin typeface="Times New Roman"/>
                <a:ea typeface="Times New Roman"/>
              </a:rPr>
              <a:t>) фінансів як до системи економічних відносин, що є продовженням традиції, яка склалася в 60-80-х роках у радянській літературі. У зв’язку з цим слід відзначити інший підхід до визначення суті фінансів місцевих органів влади з боку </a:t>
            </a:r>
            <a:r>
              <a:rPr lang="uk-UA" sz="2000" b="1" i="1" dirty="0">
                <a:latin typeface="Times New Roman"/>
                <a:ea typeface="Times New Roman"/>
              </a:rPr>
              <a:t>науковців, експертів Європейської експертної служби Ради Європи. Гай </a:t>
            </a:r>
            <a:r>
              <a:rPr lang="uk-UA" sz="2000" b="1" i="1" dirty="0" err="1">
                <a:latin typeface="Times New Roman"/>
                <a:ea typeface="Times New Roman"/>
              </a:rPr>
              <a:t>Холліс</a:t>
            </a:r>
            <a:r>
              <a:rPr lang="uk-UA" sz="2000" b="1" i="1" dirty="0">
                <a:latin typeface="Times New Roman"/>
                <a:ea typeface="Times New Roman"/>
              </a:rPr>
              <a:t> та </a:t>
            </a:r>
            <a:r>
              <a:rPr lang="uk-UA" sz="2000" b="1" i="1" dirty="0" err="1">
                <a:latin typeface="Times New Roman"/>
                <a:ea typeface="Times New Roman"/>
              </a:rPr>
              <a:t>Карін</a:t>
            </a:r>
            <a:r>
              <a:rPr lang="uk-UA" sz="2000" b="1" i="1" dirty="0">
                <a:latin typeface="Times New Roman"/>
                <a:ea typeface="Times New Roman"/>
              </a:rPr>
              <a:t> </a:t>
            </a:r>
            <a:r>
              <a:rPr lang="uk-UA" sz="2000" b="1" i="1" dirty="0" err="1">
                <a:latin typeface="Times New Roman"/>
                <a:ea typeface="Times New Roman"/>
              </a:rPr>
              <a:t>Плоккер</a:t>
            </a:r>
            <a:r>
              <a:rPr lang="uk-UA" sz="2000" dirty="0">
                <a:latin typeface="Times New Roman"/>
                <a:ea typeface="Times New Roman"/>
              </a:rPr>
              <a:t> зазначають, </a:t>
            </a:r>
            <a:r>
              <a:rPr lang="uk-UA" sz="2000" i="1" dirty="0">
                <a:latin typeface="Times New Roman"/>
                <a:ea typeface="Times New Roman"/>
              </a:rPr>
              <a:t>що фінанси місцевих органів влади можна описати «як систему, за допомогою якої адміністративні одиниці всередині урядової структури отримують ресурси, необхідні для виконання їхніх функцій</a:t>
            </a:r>
            <a:r>
              <a:rPr lang="uk-UA" sz="2000" i="1" dirty="0" smtClean="0">
                <a:latin typeface="Times New Roman"/>
                <a:ea typeface="Times New Roman"/>
              </a:rPr>
              <a:t>».</a:t>
            </a:r>
            <a:endParaRPr lang="ru-RU" sz="2000" dirty="0">
              <a:latin typeface="Times New Roman"/>
              <a:ea typeface="Times New Roman"/>
            </a:endParaRPr>
          </a:p>
        </p:txBody>
      </p:sp>
    </p:spTree>
    <p:extLst>
      <p:ext uri="{BB962C8B-B14F-4D97-AF65-F5344CB8AC3E}">
        <p14:creationId xmlns:p14="http://schemas.microsoft.com/office/powerpoint/2010/main" val="2696187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9"/>
            <a:ext cx="8568952" cy="2862322"/>
          </a:xfrm>
          <a:prstGeom prst="rect">
            <a:avLst/>
          </a:prstGeom>
        </p:spPr>
        <p:txBody>
          <a:bodyPr wrap="square">
            <a:spAutoFit/>
          </a:bodyPr>
          <a:lstStyle/>
          <a:p>
            <a:pPr lvl="0" algn="just">
              <a:tabLst>
                <a:tab pos="306070" algn="l"/>
              </a:tabLst>
            </a:pPr>
            <a:r>
              <a:rPr lang="uk-UA" sz="2000" b="1" dirty="0">
                <a:solidFill>
                  <a:prstClr val="black"/>
                </a:solidFill>
                <a:latin typeface="Times New Roman"/>
                <a:ea typeface="Times New Roman"/>
              </a:rPr>
              <a:t>7-й етап.</a:t>
            </a:r>
            <a:endParaRPr lang="ru-RU" sz="2000" dirty="0">
              <a:solidFill>
                <a:prstClr val="black"/>
              </a:solidFill>
              <a:latin typeface="Times New Roman"/>
              <a:ea typeface="Times New Roman"/>
            </a:endParaRPr>
          </a:p>
          <a:p>
            <a:pPr lvl="0" algn="just">
              <a:tabLst>
                <a:tab pos="306070" algn="l"/>
              </a:tabLst>
            </a:pPr>
            <a:r>
              <a:rPr lang="uk-UA" sz="2000" i="1" dirty="0">
                <a:solidFill>
                  <a:prstClr val="black"/>
                </a:solidFill>
                <a:latin typeface="Times New Roman"/>
                <a:ea typeface="Times New Roman"/>
              </a:rPr>
              <a:t>Поняття</a:t>
            </a:r>
            <a:r>
              <a:rPr lang="uk-UA" sz="2000" b="1" i="1" dirty="0">
                <a:solidFill>
                  <a:prstClr val="black"/>
                </a:solidFill>
                <a:latin typeface="Times New Roman"/>
                <a:ea typeface="Times New Roman"/>
              </a:rPr>
              <a:t> </a:t>
            </a:r>
            <a:r>
              <a:rPr lang="uk-UA" sz="2000" i="1" dirty="0">
                <a:solidFill>
                  <a:prstClr val="black"/>
                </a:solidFill>
                <a:latin typeface="Times New Roman"/>
                <a:ea typeface="Times New Roman"/>
              </a:rPr>
              <a:t>місцеві фінанси є синонімом поняття фінанси місцевих органів влади. Синонімами поняття фінанси місцевих органів влади можуть бути такі визначення, як муніципальні (комунальні) фінанси, </a:t>
            </a:r>
            <a:r>
              <a:rPr lang="uk-UA" sz="2000" i="1" dirty="0" err="1">
                <a:solidFill>
                  <a:prstClr val="black"/>
                </a:solidFill>
                <a:latin typeface="Times New Roman"/>
                <a:ea typeface="Times New Roman"/>
              </a:rPr>
              <a:t>фінанси</a:t>
            </a:r>
            <a:r>
              <a:rPr lang="uk-UA" sz="2000" i="1" dirty="0">
                <a:solidFill>
                  <a:prstClr val="black"/>
                </a:solidFill>
                <a:latin typeface="Times New Roman"/>
                <a:ea typeface="Times New Roman"/>
              </a:rPr>
              <a:t> територіальної громади, фінанси комуни, фінанси общини, фінанси муніципального утворення, фінанси штату, фінанси міста, області, району, села, селища і т. ін</a:t>
            </a:r>
            <a:r>
              <a:rPr lang="uk-UA" sz="2000" dirty="0">
                <a:solidFill>
                  <a:prstClr val="black"/>
                </a:solidFill>
                <a:latin typeface="Times New Roman"/>
                <a:ea typeface="Times New Roman"/>
              </a:rPr>
              <a:t>. Подібні визначення засвідчують, що місцеві фінанси функціонують у різних формах залежно від державного і територіального устрою тієї чи іншої країни.</a:t>
            </a:r>
            <a:endParaRPr lang="ru-RU" sz="2000" dirty="0">
              <a:solidFill>
                <a:prstClr val="black"/>
              </a:solidFill>
              <a:latin typeface="Times New Roman"/>
              <a:ea typeface="Times New Roman"/>
            </a:endParaRPr>
          </a:p>
        </p:txBody>
      </p:sp>
    </p:spTree>
    <p:extLst>
      <p:ext uri="{BB962C8B-B14F-4D97-AF65-F5344CB8AC3E}">
        <p14:creationId xmlns:p14="http://schemas.microsoft.com/office/powerpoint/2010/main" val="3767784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6863417"/>
          </a:xfrm>
          <a:prstGeom prst="rect">
            <a:avLst/>
          </a:prstGeom>
        </p:spPr>
        <p:txBody>
          <a:bodyPr wrap="square">
            <a:spAutoFit/>
          </a:bodyPr>
          <a:lstStyle/>
          <a:p>
            <a:pPr algn="just">
              <a:spcAft>
                <a:spcPts val="0"/>
              </a:spcAft>
              <a:tabLst>
                <a:tab pos="306070" algn="l"/>
              </a:tabLst>
            </a:pPr>
            <a:r>
              <a:rPr lang="uk-UA" sz="2000" b="1" i="1" dirty="0">
                <a:latin typeface="Times New Roman"/>
                <a:ea typeface="Times New Roman"/>
              </a:rPr>
              <a:t>В економічні літературі виділяють три основні теорії, що пояснюють суть і природу місцевого самоврядування як форми місцевої влади:</a:t>
            </a:r>
            <a:endParaRPr lang="ru-RU" sz="2000" dirty="0">
              <a:latin typeface="Times New Roman"/>
              <a:ea typeface="Times New Roman"/>
            </a:endParaRPr>
          </a:p>
          <a:p>
            <a:pPr algn="just">
              <a:spcAft>
                <a:spcPts val="0"/>
              </a:spcAft>
              <a:tabLst>
                <a:tab pos="306070" algn="l"/>
              </a:tabLst>
            </a:pPr>
            <a:r>
              <a:rPr lang="uk-UA" sz="2000" b="1" i="1" dirty="0">
                <a:latin typeface="Times New Roman"/>
                <a:ea typeface="Times New Roman"/>
              </a:rPr>
              <a:t>1. Теорія природних прав общини </a:t>
            </a:r>
            <a:r>
              <a:rPr lang="uk-UA" sz="2000" i="1" dirty="0">
                <a:latin typeface="Times New Roman"/>
                <a:ea typeface="Times New Roman"/>
              </a:rPr>
              <a:t>(має 200 літню історію).</a:t>
            </a:r>
            <a:r>
              <a:rPr lang="uk-UA" sz="2000" dirty="0">
                <a:latin typeface="Times New Roman"/>
                <a:ea typeface="Times New Roman"/>
              </a:rPr>
              <a:t> Вона сформувалася в роки Великої Французької революції 1789 р. Теорія ґрунтується на тій ідеї, що є природні права общини за аналогією до природних прав людини і громадянина. Сутність цієї теорії полягає в тому, що община як самоврядний територіальний колектив є таким же суспільним утворенням, як і держава, причому община, на думку прихильників цієї теорії, є утворенням. Що передувало виникненню держави. Тому держава не може скасувати общині права, які нею не надавалися.</a:t>
            </a:r>
            <a:endParaRPr lang="ru-RU" sz="2000" dirty="0">
              <a:latin typeface="Times New Roman"/>
              <a:ea typeface="Times New Roman"/>
            </a:endParaRPr>
          </a:p>
          <a:p>
            <a:pPr algn="just">
              <a:spcAft>
                <a:spcPts val="0"/>
              </a:spcAft>
              <a:tabLst>
                <a:tab pos="306070" algn="l"/>
              </a:tabLst>
            </a:pPr>
            <a:r>
              <a:rPr lang="uk-UA" sz="2000" b="1" i="1" dirty="0">
                <a:latin typeface="Times New Roman"/>
                <a:ea typeface="Times New Roman"/>
              </a:rPr>
              <a:t>2. Державна теорія місцевого самоврядування</a:t>
            </a:r>
            <a:r>
              <a:rPr lang="uk-UA" sz="2000" i="1" dirty="0">
                <a:latin typeface="Times New Roman"/>
                <a:ea typeface="Times New Roman"/>
              </a:rPr>
              <a:t>,</a:t>
            </a:r>
            <a:r>
              <a:rPr lang="uk-UA" sz="2000" dirty="0">
                <a:latin typeface="Times New Roman"/>
                <a:ea typeface="Times New Roman"/>
              </a:rPr>
              <a:t> сформована в середині Х1Х ст. німецькою школою юристів. В її основі лежить твердження, що органи місцевого самоврядування є органами державного управління і створюються державною владою для реалізації її функцій та завдань на місцевому рівні. Таким чином, вони перебувають у структурі державної влади та їй підпорядковані.</a:t>
            </a:r>
            <a:endParaRPr lang="ru-RU" sz="2000" dirty="0">
              <a:latin typeface="Times New Roman"/>
              <a:ea typeface="Times New Roman"/>
            </a:endParaRPr>
          </a:p>
          <a:p>
            <a:pPr algn="just">
              <a:spcAft>
                <a:spcPts val="0"/>
              </a:spcAft>
              <a:tabLst>
                <a:tab pos="306070" algn="l"/>
              </a:tabLst>
            </a:pPr>
            <a:r>
              <a:rPr lang="uk-UA" sz="2000" b="1" i="1" dirty="0">
                <a:latin typeface="Times New Roman"/>
                <a:ea typeface="Times New Roman"/>
              </a:rPr>
              <a:t>3. Теорія громадського самоврядування. </a:t>
            </a:r>
            <a:r>
              <a:rPr lang="uk-UA" sz="2000" dirty="0">
                <a:latin typeface="Times New Roman"/>
                <a:ea typeface="Times New Roman"/>
              </a:rPr>
              <a:t>Народилася вона також у Німеччині в другій половині Х1Х ст., трохи згодом її було названо </a:t>
            </a:r>
            <a:r>
              <a:rPr lang="uk-UA" sz="2000" i="1" dirty="0">
                <a:latin typeface="Times New Roman"/>
                <a:ea typeface="Times New Roman"/>
              </a:rPr>
              <a:t>теорію муніципального дуалізму</a:t>
            </a:r>
            <a:r>
              <a:rPr lang="uk-UA" sz="2000" dirty="0">
                <a:latin typeface="Times New Roman"/>
                <a:ea typeface="Times New Roman"/>
              </a:rPr>
              <a:t>. Вона синтезує ідеї двох попередніх. В основі цієї теорії лежить твердження, що органи місцевого самоврядування мають власну, природу, а отже, суверенну компетенцію тільки у сфері неполітичних відносин.</a:t>
            </a:r>
            <a:endParaRPr lang="ru-RU" sz="2000" dirty="0">
              <a:effectLst/>
              <a:latin typeface="Times New Roman"/>
              <a:ea typeface="Times New Roman"/>
            </a:endParaRPr>
          </a:p>
        </p:txBody>
      </p:sp>
    </p:spTree>
    <p:extLst>
      <p:ext uri="{BB962C8B-B14F-4D97-AF65-F5344CB8AC3E}">
        <p14:creationId xmlns:p14="http://schemas.microsoft.com/office/powerpoint/2010/main" val="3431534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6"/>
            <a:ext cx="8496944" cy="4524315"/>
          </a:xfrm>
          <a:prstGeom prst="rect">
            <a:avLst/>
          </a:prstGeom>
        </p:spPr>
        <p:txBody>
          <a:bodyPr wrap="square">
            <a:spAutoFit/>
          </a:bodyPr>
          <a:lstStyle/>
          <a:p>
            <a:pPr algn="just">
              <a:spcAft>
                <a:spcPts val="0"/>
              </a:spcAft>
              <a:tabLst>
                <a:tab pos="306070" algn="l"/>
              </a:tabLst>
            </a:pPr>
            <a:r>
              <a:rPr lang="uk-UA" sz="2400" dirty="0">
                <a:latin typeface="Times New Roman"/>
                <a:ea typeface="Times New Roman"/>
              </a:rPr>
              <a:t>	</a:t>
            </a:r>
            <a:endParaRPr lang="en-US" sz="2400" dirty="0" smtClean="0">
              <a:latin typeface="Times New Roman"/>
              <a:ea typeface="Times New Roman"/>
            </a:endParaRPr>
          </a:p>
          <a:p>
            <a:pPr algn="just">
              <a:spcAft>
                <a:spcPts val="0"/>
              </a:spcAft>
              <a:tabLst>
                <a:tab pos="306070" algn="l"/>
              </a:tabLst>
            </a:pPr>
            <a:r>
              <a:rPr lang="en-US" sz="2400" dirty="0">
                <a:latin typeface="Times New Roman"/>
                <a:ea typeface="Times New Roman"/>
              </a:rPr>
              <a:t>	</a:t>
            </a:r>
            <a:r>
              <a:rPr lang="uk-UA" sz="2400" dirty="0" smtClean="0">
                <a:latin typeface="Times New Roman"/>
                <a:ea typeface="Times New Roman"/>
              </a:rPr>
              <a:t>Якщо </a:t>
            </a:r>
            <a:r>
              <a:rPr lang="uk-UA" sz="2400" i="1" dirty="0">
                <a:latin typeface="Times New Roman"/>
                <a:ea typeface="Times New Roman"/>
              </a:rPr>
              <a:t>причиною функціонування фінансів взагалі є поява держави і товарно-грошових відносин, </a:t>
            </a:r>
            <a:r>
              <a:rPr lang="uk-UA" sz="2400" b="1" dirty="0">
                <a:latin typeface="Times New Roman"/>
                <a:ea typeface="Times New Roman"/>
              </a:rPr>
              <a:t>то причиною виникнення місцевих фінансів є</a:t>
            </a:r>
            <a:r>
              <a:rPr lang="uk-UA" sz="2400" i="1" dirty="0">
                <a:latin typeface="Times New Roman"/>
                <a:ea typeface="Times New Roman"/>
              </a:rPr>
              <a:t> </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i="1" dirty="0">
                <a:latin typeface="Times New Roman"/>
                <a:ea typeface="Times New Roman"/>
              </a:rPr>
              <a:t>наявність територіальних колективів, </a:t>
            </a:r>
            <a:endParaRPr lang="ru-RU" sz="2400" dirty="0">
              <a:latin typeface="Times New Roman"/>
              <a:ea typeface="Times New Roman"/>
            </a:endParaRPr>
          </a:p>
          <a:p>
            <a:pPr marL="0" lvl="1" algn="just">
              <a:spcAft>
                <a:spcPts val="0"/>
              </a:spcAft>
              <a:buFont typeface="Times New Roman"/>
              <a:buChar char="-"/>
              <a:tabLst>
                <a:tab pos="306070" algn="l"/>
                <a:tab pos="929640" algn="l"/>
              </a:tabLst>
            </a:pPr>
            <a:r>
              <a:rPr lang="uk-UA" sz="2400" i="1" dirty="0">
                <a:latin typeface="Times New Roman"/>
                <a:ea typeface="Times New Roman"/>
              </a:rPr>
              <a:t>відокремлення функцій і завдань, які покладаються на їхні органи влади.</a:t>
            </a:r>
            <a:r>
              <a:rPr lang="uk-UA" sz="2400" dirty="0">
                <a:latin typeface="Times New Roman"/>
                <a:ea typeface="Times New Roman"/>
              </a:rPr>
              <a:t> </a:t>
            </a:r>
            <a:endParaRPr lang="ru-RU" sz="2400" dirty="0">
              <a:latin typeface="Times New Roman"/>
              <a:ea typeface="Times New Roman"/>
            </a:endParaRPr>
          </a:p>
          <a:p>
            <a:pPr algn="just">
              <a:spcAft>
                <a:spcPts val="0"/>
              </a:spcAft>
              <a:tabLst>
                <a:tab pos="306070" algn="l"/>
              </a:tabLst>
            </a:pPr>
            <a:r>
              <a:rPr lang="uk-UA" sz="2400" dirty="0">
                <a:latin typeface="Times New Roman"/>
                <a:ea typeface="Times New Roman"/>
              </a:rPr>
              <a:t>	</a:t>
            </a:r>
            <a:endParaRPr lang="en-US" sz="2400" dirty="0" smtClean="0">
              <a:latin typeface="Times New Roman"/>
              <a:ea typeface="Times New Roman"/>
            </a:endParaRPr>
          </a:p>
          <a:p>
            <a:pPr algn="just">
              <a:spcAft>
                <a:spcPts val="0"/>
              </a:spcAft>
              <a:tabLst>
                <a:tab pos="306070" algn="l"/>
              </a:tabLst>
            </a:pPr>
            <a:r>
              <a:rPr lang="en-US" sz="2400" b="1" i="1" u="sng" dirty="0">
                <a:latin typeface="Times New Roman"/>
                <a:ea typeface="Times New Roman"/>
              </a:rPr>
              <a:t>	</a:t>
            </a:r>
            <a:r>
              <a:rPr lang="uk-UA" sz="2400" b="1" i="1" u="sng" dirty="0" smtClean="0">
                <a:latin typeface="Times New Roman"/>
                <a:ea typeface="Times New Roman"/>
              </a:rPr>
              <a:t>Місцеві </a:t>
            </a:r>
            <a:r>
              <a:rPr lang="uk-UA" sz="2400" b="1" i="1" u="sng" dirty="0">
                <a:latin typeface="Times New Roman"/>
                <a:ea typeface="Times New Roman"/>
              </a:rPr>
              <a:t>фінанси</a:t>
            </a:r>
            <a:r>
              <a:rPr lang="uk-UA" sz="2400" b="1" i="1" dirty="0">
                <a:latin typeface="Times New Roman"/>
                <a:ea typeface="Times New Roman"/>
              </a:rPr>
              <a:t> – це система формування, розподілу і використання грошових та інших фінансових ресурсів для забезпечення місцевими органами влади покладених на них функцій і завдань, як власних, так і делегованих.</a:t>
            </a:r>
            <a:endParaRPr lang="ru-RU" sz="2400" dirty="0">
              <a:effectLst/>
              <a:latin typeface="Times New Roman"/>
              <a:ea typeface="Times New Roman"/>
            </a:endParaRPr>
          </a:p>
        </p:txBody>
      </p:sp>
    </p:spTree>
    <p:extLst>
      <p:ext uri="{BB962C8B-B14F-4D97-AF65-F5344CB8AC3E}">
        <p14:creationId xmlns:p14="http://schemas.microsoft.com/office/powerpoint/2010/main" val="40144318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153</TotalTime>
  <Words>2822</Words>
  <Application>Microsoft Office PowerPoint</Application>
  <PresentationFormat>Экран (4:3)</PresentationFormat>
  <Paragraphs>205</Paragraphs>
  <Slides>34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Аптека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Пк</cp:lastModifiedBy>
  <cp:revision>11</cp:revision>
  <dcterms:created xsi:type="dcterms:W3CDTF">2012-10-08T11:10:58Z</dcterms:created>
  <dcterms:modified xsi:type="dcterms:W3CDTF">2015-05-13T07:08:45Z</dcterms:modified>
</cp:coreProperties>
</file>